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notesSlides/notesSlide29.xml" ContentType="application/vnd.openxmlformats-officedocument.presentationml.notesSlide+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37"/>
  </p:notesMasterIdLst>
  <p:sldIdLst>
    <p:sldId id="256" r:id="rId3"/>
    <p:sldId id="259" r:id="rId4"/>
    <p:sldId id="258"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5" r:id="rId19"/>
    <p:sldId id="277" r:id="rId20"/>
    <p:sldId id="278" r:id="rId21"/>
    <p:sldId id="279" r:id="rId22"/>
    <p:sldId id="280" r:id="rId23"/>
    <p:sldId id="297" r:id="rId24"/>
    <p:sldId id="282" r:id="rId25"/>
    <p:sldId id="284" r:id="rId26"/>
    <p:sldId id="295" r:id="rId27"/>
    <p:sldId id="286" r:id="rId28"/>
    <p:sldId id="287" r:id="rId29"/>
    <p:sldId id="289" r:id="rId30"/>
    <p:sldId id="290" r:id="rId31"/>
    <p:sldId id="291" r:id="rId32"/>
    <p:sldId id="292" r:id="rId33"/>
    <p:sldId id="293" r:id="rId34"/>
    <p:sldId id="299" r:id="rId35"/>
    <p:sldId id="298" r:id="rId36"/>
  </p:sldIdLst>
  <p:sldSz cx="9144000" cy="5143500" type="screen16x9"/>
  <p:notesSz cx="7104063" cy="10234613"/>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860"/>
    <a:srgbClr val="F8F7E5"/>
    <a:srgbClr val="F8F7F8"/>
    <a:srgbClr val="F54B4B"/>
    <a:srgbClr val="FC1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944" y="-9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2021/3/8</a:t>
            </a:fld>
            <a:endParaRPr lang="zh-CN" altLang="en-US"/>
          </a:p>
        </p:txBody>
      </p:sp>
      <p:sp>
        <p:nvSpPr>
          <p:cNvPr id="4" name="幻灯片图像占位符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907178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75453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32433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5133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284730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2890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770891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10144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28949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4216940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645562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560196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745040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913355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690832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91207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9829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38074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41402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992807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64"/>
            <a:ext cx="6858000" cy="1791105"/>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2141"/>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907"/>
            <a:ext cx="7886700" cy="43598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2E3AAC11-D570-4EA9-AFC0-30FB72BA45EB}" type="datetimeFigureOut">
              <a:rPr lang="zh-CN" altLang="en-US" smtClean="0">
                <a:solidFill>
                  <a:prstClr val="black"/>
                </a:solidFill>
              </a:rPr>
              <a:pPr/>
              <a:t>2021/3/8</a:t>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13731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2E3AAC11-D570-4EA9-AFC0-30FB72BA45EB}" type="datetimeFigureOut">
              <a:rPr lang="zh-CN" altLang="en-US" smtClean="0">
                <a:solidFill>
                  <a:prstClr val="black"/>
                </a:solidFill>
              </a:rPr>
              <a:pPr/>
              <a:t>2021/3/8</a:t>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67727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878"/>
            <a:ext cx="7886700" cy="112539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529"/>
            <a:ext cx="3886200" cy="32642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529"/>
            <a:ext cx="3886200" cy="32642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907"/>
            <a:ext cx="7886700" cy="994397"/>
          </a:xfrm>
        </p:spPr>
        <p:txBody>
          <a:bodyPr/>
          <a:lstStyle/>
          <a:p>
            <a:r>
              <a:rPr lang="zh-CN" altLang="en-US"/>
              <a:t>单击此处编辑母版标题样式</a:t>
            </a:r>
          </a:p>
        </p:txBody>
      </p:sp>
      <p:sp>
        <p:nvSpPr>
          <p:cNvPr id="3" name="文本占位符 2"/>
          <p:cNvSpPr>
            <a:spLocks noGrp="1"/>
          </p:cNvSpPr>
          <p:nvPr>
            <p:ph type="body" idx="1"/>
          </p:nvPr>
        </p:nvSpPr>
        <p:spPr>
          <a:xfrm>
            <a:off x="890083" y="1334131"/>
            <a:ext cx="3655181" cy="61807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3" y="1999488"/>
            <a:ext cx="3655181" cy="26438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4131"/>
            <a:ext cx="3673182" cy="61807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1999488"/>
            <a:ext cx="3673182" cy="26438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1" name="TextBox 10"/>
          <p:cNvSpPr txBox="1"/>
          <p:nvPr userDrawn="1"/>
        </p:nvSpPr>
        <p:spPr>
          <a:xfrm>
            <a:off x="1187626" y="5025070"/>
            <a:ext cx="1440159" cy="123111"/>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业</a:t>
            </a:r>
            <a:r>
              <a:rPr lang="en-US" altLang="zh-CN" sz="100" dirty="0" smtClean="0">
                <a:solidFill>
                  <a:prstClr val="black"/>
                </a:solidFill>
                <a:latin typeface="微软雅黑" panose="020B0503020204020204" pitchFamily="34" charset="-122"/>
                <a:ea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endParaRPr lang="en-US" altLang="zh-CN" sz="100" dirty="0" smtClea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79"/>
            <a:ext cx="3124012" cy="1200422"/>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79"/>
            <a:ext cx="4629150" cy="405380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99"/>
            <a:ext cx="3124012" cy="285933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907"/>
            <a:ext cx="1971675" cy="435986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273907"/>
            <a:ext cx="5800725" cy="435986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907"/>
            <a:ext cx="7886700" cy="99439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529"/>
            <a:ext cx="7886700" cy="326424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2021/3/8</a:t>
            </a:fld>
            <a:endParaRPr lang="zh-CN" altLang="en-US"/>
          </a:p>
        </p:txBody>
      </p:sp>
      <p:sp>
        <p:nvSpPr>
          <p:cNvPr id="5" name="页脚占位符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17345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xml"/><Relationship Id="rId26" Type="http://schemas.openxmlformats.org/officeDocument/2006/relationships/image" Target="../media/image8.png"/><Relationship Id="rId3" Type="http://schemas.openxmlformats.org/officeDocument/2006/relationships/tags" Target="../tags/tag4.xml"/><Relationship Id="rId21" Type="http://schemas.openxmlformats.org/officeDocument/2006/relationships/image" Target="../media/image3.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5" Type="http://schemas.openxmlformats.org/officeDocument/2006/relationships/image" Target="../media/image7.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2.png"/><Relationship Id="rId29" Type="http://schemas.microsoft.com/office/2007/relationships/hdphoto" Target="../media/hdphoto1.wdp"/><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png"/><Relationship Id="rId28" Type="http://schemas.openxmlformats.org/officeDocument/2006/relationships/image" Target="../media/image10.png"/><Relationship Id="rId10" Type="http://schemas.openxmlformats.org/officeDocument/2006/relationships/tags" Target="../tags/tag11.xml"/><Relationship Id="rId19" Type="http://schemas.openxmlformats.org/officeDocument/2006/relationships/image" Target="../media/image1.jpeg"/><Relationship Id="rId31" Type="http://schemas.microsoft.com/office/2007/relationships/hdphoto" Target="../media/hdphoto2.wdp"/><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4.png"/><Relationship Id="rId27" Type="http://schemas.openxmlformats.org/officeDocument/2006/relationships/image" Target="../media/image9.png"/><Relationship Id="rId30"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1.xml"/><Relationship Id="rId7" Type="http://schemas.microsoft.com/office/2007/relationships/hdphoto" Target="../media/hdphoto3.wdp"/><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32.png"/><Relationship Id="rId5" Type="http://schemas.openxmlformats.org/officeDocument/2006/relationships/image" Target="../media/image17.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4.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17.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5.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4.png"/><Relationship Id="rId5" Type="http://schemas.openxmlformats.org/officeDocument/2006/relationships/image" Target="../media/image17.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6.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8.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jpe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9.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41.png"/><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xml"/><Relationship Id="rId7" Type="http://schemas.openxmlformats.org/officeDocument/2006/relationships/image" Target="../media/image1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jpeg"/><Relationship Id="rId5" Type="http://schemas.openxmlformats.org/officeDocument/2006/relationships/notesSlide" Target="../notesSlides/notesSlide2.xml"/><Relationship Id="rId10" Type="http://schemas.openxmlformats.org/officeDocument/2006/relationships/image" Target="../media/image15.png"/><Relationship Id="rId4" Type="http://schemas.openxmlformats.org/officeDocument/2006/relationships/slideLayout" Target="../slideLayouts/slideLayout1.xml"/><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0.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34.xml"/><Relationship Id="rId6" Type="http://schemas.openxmlformats.org/officeDocument/2006/relationships/image" Target="../media/image42.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1.xml"/><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44.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2.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45.jpeg"/><Relationship Id="rId5" Type="http://schemas.openxmlformats.org/officeDocument/2006/relationships/image" Target="../media/image17.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4.xml"/><Relationship Id="rId7" Type="http://schemas.microsoft.com/office/2007/relationships/hdphoto" Target="../media/hdphoto5.wdp"/><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46.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5.xml"/><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38.xml"/><Relationship Id="rId6" Type="http://schemas.openxmlformats.org/officeDocument/2006/relationships/image" Target="../media/image47.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6.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42.xml"/><Relationship Id="rId7" Type="http://schemas.openxmlformats.org/officeDocument/2006/relationships/image" Target="../media/image1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jpeg"/><Relationship Id="rId5" Type="http://schemas.openxmlformats.org/officeDocument/2006/relationships/notesSlide" Target="../notesSlides/notesSlide28.xml"/><Relationship Id="rId10" Type="http://schemas.microsoft.com/office/2007/relationships/hdphoto" Target="../media/hdphoto2.wdp"/><Relationship Id="rId4" Type="http://schemas.openxmlformats.org/officeDocument/2006/relationships/slideLayout" Target="../slideLayouts/slideLayout1.xml"/><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9.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43.xml"/><Relationship Id="rId6" Type="http://schemas.openxmlformats.org/officeDocument/2006/relationships/image" Target="../media/image33.png"/><Relationship Id="rId5" Type="http://schemas.openxmlformats.org/officeDocument/2006/relationships/image" Target="../media/image17.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2.wdp"/><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7.png"/><Relationship Id="rId11" Type="http://schemas.openxmlformats.org/officeDocument/2006/relationships/image" Target="../media/image9.png"/><Relationship Id="rId5" Type="http://schemas.openxmlformats.org/officeDocument/2006/relationships/image" Target="../media/image16.png"/><Relationship Id="rId10" Type="http://schemas.openxmlformats.org/officeDocument/2006/relationships/image" Target="../media/image20.jpeg"/><Relationship Id="rId4" Type="http://schemas.openxmlformats.org/officeDocument/2006/relationships/image" Target="../media/image1.jpe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notesSlide" Target="../notesSlides/notesSlide30.xml"/><Relationship Id="rId7"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tags" Target="../tags/tag44.xml"/><Relationship Id="rId6" Type="http://schemas.openxmlformats.org/officeDocument/2006/relationships/image" Target="../media/image51.jpeg"/><Relationship Id="rId11" Type="http://schemas.microsoft.com/office/2007/relationships/hdphoto" Target="../media/hdphoto2.wdp"/><Relationship Id="rId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1.jpeg"/><Relationship Id="rId9" Type="http://schemas.microsoft.com/office/2007/relationships/hdphoto" Target="../media/hdphoto6.wdp"/></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31.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45.xml"/><Relationship Id="rId6" Type="http://schemas.openxmlformats.org/officeDocument/2006/relationships/image" Target="../media/image54.png"/><Relationship Id="rId5" Type="http://schemas.openxmlformats.org/officeDocument/2006/relationships/image" Target="../media/image17.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notesSlide" Target="../notesSlides/notesSlide32.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 Id="rId1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56.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5.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jpe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jpe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pic>
        <p:nvPicPr>
          <p:cNvPr id="20" name="PA_图片 19" descr="猪年(1)(1)"/>
          <p:cNvPicPr>
            <a:picLocks noChangeAspect="1"/>
          </p:cNvPicPr>
          <p:nvPr>
            <p:custDataLst>
              <p:tags r:id="rId1"/>
            </p:custDataLst>
          </p:nvPr>
        </p:nvPicPr>
        <p:blipFill>
          <a:blip r:embed="rId20" cstate="screen">
            <a:extLst>
              <a:ext uri="{28A0092B-C50C-407E-A947-70E740481C1C}">
                <a14:useLocalDpi xmlns:a14="http://schemas.microsoft.com/office/drawing/2010/main"/>
              </a:ext>
            </a:extLst>
          </a:blip>
          <a:stretch>
            <a:fillRect/>
          </a:stretch>
        </p:blipFill>
        <p:spPr>
          <a:xfrm>
            <a:off x="1684655" y="1080135"/>
            <a:ext cx="5373370" cy="3433445"/>
          </a:xfrm>
          <a:prstGeom prst="rect">
            <a:avLst/>
          </a:prstGeom>
        </p:spPr>
      </p:pic>
      <p:pic>
        <p:nvPicPr>
          <p:cNvPr id="7" name="PA_图片 6" descr="猪年(1)(1)"/>
          <p:cNvPicPr>
            <a:picLocks noChangeAspect="1"/>
          </p:cNvPicPr>
          <p:nvPr>
            <p:custDataLst>
              <p:tags r:id="rId2"/>
            </p:custDataLst>
          </p:nvPr>
        </p:nvPicPr>
        <p:blipFill>
          <a:blip r:embed="rId21" cstate="screen">
            <a:extLst>
              <a:ext uri="{28A0092B-C50C-407E-A947-70E740481C1C}">
                <a14:useLocalDpi xmlns:a14="http://schemas.microsoft.com/office/drawing/2010/main"/>
              </a:ext>
            </a:extLst>
          </a:blip>
          <a:stretch>
            <a:fillRect/>
          </a:stretch>
        </p:blipFill>
        <p:spPr>
          <a:xfrm>
            <a:off x="2165987" y="504322"/>
            <a:ext cx="5320665" cy="4009390"/>
          </a:xfrm>
          <a:prstGeom prst="rect">
            <a:avLst/>
          </a:prstGeom>
        </p:spPr>
      </p:pic>
      <p:sp>
        <p:nvSpPr>
          <p:cNvPr id="6" name="PA_文本框 5"/>
          <p:cNvSpPr txBox="1"/>
          <p:nvPr>
            <p:custDataLst>
              <p:tags r:id="rId3"/>
            </p:custDataLst>
          </p:nvPr>
        </p:nvSpPr>
        <p:spPr>
          <a:xfrm>
            <a:off x="2527300" y="178568"/>
            <a:ext cx="4140200" cy="246221"/>
          </a:xfrm>
          <a:prstGeom prst="rect">
            <a:avLst/>
          </a:prstGeom>
          <a:noFill/>
        </p:spPr>
        <p:txBody>
          <a:bodyPr wrap="square" rtlCol="0">
            <a:spAutoFit/>
          </a:bodyPr>
          <a:lstStyle/>
          <a:p>
            <a:pPr algn="dist"/>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腹</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有</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诗</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书</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气</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自</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华</a:t>
            </a:r>
          </a:p>
        </p:txBody>
      </p:sp>
      <p:sp>
        <p:nvSpPr>
          <p:cNvPr id="8" name="PA_文本框 7"/>
          <p:cNvSpPr txBox="1"/>
          <p:nvPr>
            <p:custDataLst>
              <p:tags r:id="rId4"/>
            </p:custDataLst>
          </p:nvPr>
        </p:nvSpPr>
        <p:spPr>
          <a:xfrm>
            <a:off x="2979420" y="2866390"/>
            <a:ext cx="3431540" cy="523220"/>
          </a:xfrm>
          <a:prstGeom prst="rect">
            <a:avLst/>
          </a:prstGeom>
          <a:noFill/>
        </p:spPr>
        <p:txBody>
          <a:bodyPr wrap="square" rtlCol="0">
            <a:spAutoFit/>
          </a:bodyPr>
          <a:lstStyle/>
          <a:p>
            <a:pPr algn="dist"/>
            <a:r>
              <a:rPr lang="zh-CN" altLang="en-US" sz="2800" dirty="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习近平总书记用典</a:t>
            </a:r>
          </a:p>
        </p:txBody>
      </p:sp>
      <p:cxnSp>
        <p:nvCxnSpPr>
          <p:cNvPr id="9" name="PA_直接连接符 8"/>
          <p:cNvCxnSpPr/>
          <p:nvPr>
            <p:custDataLst>
              <p:tags r:id="rId5"/>
            </p:custDataLst>
          </p:nvPr>
        </p:nvCxnSpPr>
        <p:spPr>
          <a:xfrm>
            <a:off x="2034540" y="3388360"/>
            <a:ext cx="5321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A_文本框 9"/>
          <p:cNvSpPr txBox="1"/>
          <p:nvPr>
            <p:custDataLst>
              <p:tags r:id="rId6"/>
            </p:custDataLst>
          </p:nvPr>
        </p:nvSpPr>
        <p:spPr>
          <a:xfrm>
            <a:off x="2140894" y="3388361"/>
            <a:ext cx="5057795" cy="738664"/>
          </a:xfrm>
          <a:prstGeom prst="rect">
            <a:avLst/>
          </a:prstGeom>
          <a:noFill/>
        </p:spPr>
        <p:txBody>
          <a:bodyPr wrap="none" rtlCol="0">
            <a:spAutoFit/>
          </a:bodyPr>
          <a:lstStyle/>
          <a:p>
            <a:pPr algn="ctr">
              <a:lnSpc>
                <a:spcPct val="140000"/>
              </a:lnSpc>
            </a:pP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Light" panose="020B0502040204020203" charset="-122"/>
              </a:rPr>
              <a:t>《平“语”近人——习近平总书记用典》从习近平总书记一系列重要讲话、文章、谈话</a:t>
            </a:r>
          </a:p>
          <a:p>
            <a:pPr algn="ctr">
              <a:lnSpc>
                <a:spcPct val="140000"/>
              </a:lnSpc>
            </a:pP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Light" panose="020B0502040204020203" charset="-122"/>
              </a:rPr>
              <a:t>中所引用的古代典籍和经典名句为切入点，旨在推动习近平新时代中国特色社会主义思</a:t>
            </a:r>
          </a:p>
          <a:p>
            <a:pPr algn="ctr">
              <a:lnSpc>
                <a:spcPct val="140000"/>
              </a:lnSpc>
            </a:pP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Light" panose="020B0502040204020203" charset="-122"/>
              </a:rPr>
              <a:t>想的生动阐释与广泛传播</a:t>
            </a:r>
          </a:p>
        </p:txBody>
      </p:sp>
      <p:sp>
        <p:nvSpPr>
          <p:cNvPr id="11" name="PA_文本框 10"/>
          <p:cNvSpPr txBox="1"/>
          <p:nvPr>
            <p:custDataLst>
              <p:tags r:id="rId7"/>
            </p:custDataLst>
          </p:nvPr>
        </p:nvSpPr>
        <p:spPr>
          <a:xfrm>
            <a:off x="2790190" y="4173221"/>
            <a:ext cx="3563620" cy="276999"/>
          </a:xfrm>
          <a:prstGeom prst="rect">
            <a:avLst/>
          </a:prstGeom>
          <a:noFill/>
        </p:spPr>
        <p:txBody>
          <a:bodyPr wrap="square" rtlCol="0">
            <a:spAutoFit/>
          </a:bodyPr>
          <a:lstStyle/>
          <a:p>
            <a:pPr algn="dist"/>
            <a:r>
              <a:rPr lang="zh-CN" altLang="en-US" sz="1200">
                <a:latin typeface="字魂36号-正文宋楷" panose="02000000000000000000" pitchFamily="2" charset="-122"/>
                <a:ea typeface="字魂36号-正文宋楷" panose="02000000000000000000" pitchFamily="2" charset="-122"/>
              </a:rPr>
              <a:t>学习华夏经典◇传颂千年文明</a:t>
            </a:r>
          </a:p>
        </p:txBody>
      </p:sp>
      <p:pic>
        <p:nvPicPr>
          <p:cNvPr id="12" name="PA_图片 11" descr="猪年(1)(1)"/>
          <p:cNvPicPr>
            <a:picLocks noChangeAspect="1"/>
          </p:cNvPicPr>
          <p:nvPr>
            <p:custDataLst>
              <p:tags r:id="rId8"/>
            </p:custDataLst>
          </p:nvPr>
        </p:nvPicPr>
        <p:blipFill>
          <a:blip r:embed="rId22" cstate="screen">
            <a:extLst>
              <a:ext uri="{28A0092B-C50C-407E-A947-70E740481C1C}">
                <a14:useLocalDpi xmlns:a14="http://schemas.microsoft.com/office/drawing/2010/main"/>
              </a:ext>
            </a:extLst>
          </a:blip>
          <a:srcRect/>
          <a:stretch>
            <a:fillRect/>
          </a:stretch>
        </p:blipFill>
        <p:spPr>
          <a:xfrm>
            <a:off x="782955" y="3006725"/>
            <a:ext cx="1535430" cy="763905"/>
          </a:xfrm>
          <a:prstGeom prst="rect">
            <a:avLst/>
          </a:prstGeom>
        </p:spPr>
      </p:pic>
      <p:pic>
        <p:nvPicPr>
          <p:cNvPr id="13" name="PA_图片 12" descr="猪年(1)(1)"/>
          <p:cNvPicPr>
            <a:picLocks noChangeAspect="1"/>
          </p:cNvPicPr>
          <p:nvPr>
            <p:custDataLst>
              <p:tags r:id="rId9"/>
            </p:custDataLst>
          </p:nvPr>
        </p:nvPicPr>
        <p:blipFill>
          <a:blip r:embed="rId23" cstate="screen">
            <a:extLst>
              <a:ext uri="{28A0092B-C50C-407E-A947-70E740481C1C}">
                <a14:useLocalDpi xmlns:a14="http://schemas.microsoft.com/office/drawing/2010/main"/>
              </a:ext>
            </a:extLst>
          </a:blip>
          <a:srcRect/>
          <a:stretch>
            <a:fillRect/>
          </a:stretch>
        </p:blipFill>
        <p:spPr>
          <a:xfrm>
            <a:off x="-19050" y="3646171"/>
            <a:ext cx="1807210" cy="867410"/>
          </a:xfrm>
          <a:prstGeom prst="rect">
            <a:avLst/>
          </a:prstGeom>
        </p:spPr>
      </p:pic>
      <p:pic>
        <p:nvPicPr>
          <p:cNvPr id="14" name="PA_图片 13" descr="猪年(1)(1)"/>
          <p:cNvPicPr>
            <a:picLocks noChangeAspect="1"/>
          </p:cNvPicPr>
          <p:nvPr>
            <p:custDataLst>
              <p:tags r:id="rId10"/>
            </p:custDataLst>
          </p:nvPr>
        </p:nvPicPr>
        <p:blipFill>
          <a:blip r:embed="rId23" cstate="screen">
            <a:extLst>
              <a:ext uri="{28A0092B-C50C-407E-A947-70E740481C1C}">
                <a14:useLocalDpi xmlns:a14="http://schemas.microsoft.com/office/drawing/2010/main"/>
              </a:ext>
            </a:extLst>
          </a:blip>
          <a:srcRect/>
          <a:stretch>
            <a:fillRect/>
          </a:stretch>
        </p:blipFill>
        <p:spPr>
          <a:xfrm flipH="1">
            <a:off x="7174230" y="1236346"/>
            <a:ext cx="1807210" cy="867410"/>
          </a:xfrm>
          <a:prstGeom prst="rect">
            <a:avLst/>
          </a:prstGeom>
        </p:spPr>
      </p:pic>
      <p:pic>
        <p:nvPicPr>
          <p:cNvPr id="15" name="PA_图片 14" descr="猪年(1)(1)"/>
          <p:cNvPicPr>
            <a:picLocks noChangeAspect="1"/>
          </p:cNvPicPr>
          <p:nvPr>
            <p:custDataLst>
              <p:tags r:id="rId11"/>
            </p:custDataLst>
          </p:nvPr>
        </p:nvPicPr>
        <p:blipFill>
          <a:blip r:embed="rId24" cstate="screen">
            <a:extLst>
              <a:ext uri="{28A0092B-C50C-407E-A947-70E740481C1C}">
                <a14:useLocalDpi xmlns:a14="http://schemas.microsoft.com/office/drawing/2010/main"/>
              </a:ext>
            </a:extLst>
          </a:blip>
          <a:srcRect/>
          <a:stretch>
            <a:fillRect/>
          </a:stretch>
        </p:blipFill>
        <p:spPr>
          <a:xfrm>
            <a:off x="7072630" y="3006726"/>
            <a:ext cx="1098550" cy="1124585"/>
          </a:xfrm>
          <a:prstGeom prst="rect">
            <a:avLst/>
          </a:prstGeom>
        </p:spPr>
      </p:pic>
      <p:pic>
        <p:nvPicPr>
          <p:cNvPr id="16" name="PA_图片 15" descr="猪年(1)(1)"/>
          <p:cNvPicPr>
            <a:picLocks noChangeAspect="1"/>
          </p:cNvPicPr>
          <p:nvPr>
            <p:custDataLst>
              <p:tags r:id="rId12"/>
            </p:custDataLst>
          </p:nvPr>
        </p:nvPicPr>
        <p:blipFill>
          <a:blip r:embed="rId25" cstate="screen">
            <a:extLst>
              <a:ext uri="{28A0092B-C50C-407E-A947-70E740481C1C}">
                <a14:useLocalDpi xmlns:a14="http://schemas.microsoft.com/office/drawing/2010/main"/>
              </a:ext>
            </a:extLst>
          </a:blip>
          <a:srcRect r="-8820"/>
          <a:stretch>
            <a:fillRect/>
          </a:stretch>
        </p:blipFill>
        <p:spPr>
          <a:xfrm>
            <a:off x="7466330" y="4131310"/>
            <a:ext cx="1515110" cy="720090"/>
          </a:xfrm>
          <a:prstGeom prst="rect">
            <a:avLst/>
          </a:prstGeom>
        </p:spPr>
      </p:pic>
      <p:pic>
        <p:nvPicPr>
          <p:cNvPr id="19" name="PA_图片 18" descr="猪年(1)(1)"/>
          <p:cNvPicPr>
            <a:picLocks noChangeAspect="1"/>
          </p:cNvPicPr>
          <p:nvPr>
            <p:custDataLst>
              <p:tags r:id="rId13"/>
            </p:custDataLst>
          </p:nvPr>
        </p:nvPicPr>
        <p:blipFill>
          <a:blip r:embed="rId26" cstate="screen">
            <a:extLst>
              <a:ext uri="{28A0092B-C50C-407E-A947-70E740481C1C}">
                <a14:useLocalDpi xmlns:a14="http://schemas.microsoft.com/office/drawing/2010/main"/>
              </a:ext>
            </a:extLst>
          </a:blip>
          <a:stretch>
            <a:fillRect/>
          </a:stretch>
        </p:blipFill>
        <p:spPr>
          <a:xfrm>
            <a:off x="6031867" y="666115"/>
            <a:ext cx="1434465" cy="570230"/>
          </a:xfrm>
          <a:prstGeom prst="rect">
            <a:avLst/>
          </a:prstGeom>
        </p:spPr>
      </p:pic>
      <p:pic>
        <p:nvPicPr>
          <p:cNvPr id="79" name="PA_图片 78" descr="猪年(1)(1)"/>
          <p:cNvPicPr>
            <a:picLocks noChangeAspect="1"/>
          </p:cNvPicPr>
          <p:nvPr>
            <p:custDataLst>
              <p:tags r:id="rId14"/>
            </p:custDataLst>
          </p:nvPr>
        </p:nvPicPr>
        <p:blipFill>
          <a:blip r:embed="rId27" cstate="screen">
            <a:extLst>
              <a:ext uri="{28A0092B-C50C-407E-A947-70E740481C1C}">
                <a14:useLocalDpi xmlns:a14="http://schemas.microsoft.com/office/drawing/2010/main"/>
              </a:ext>
            </a:extLst>
          </a:blip>
          <a:srcRect l="-16844"/>
          <a:stretch>
            <a:fillRect/>
          </a:stretch>
        </p:blipFill>
        <p:spPr>
          <a:xfrm>
            <a:off x="6877685" y="2841625"/>
            <a:ext cx="814070" cy="363220"/>
          </a:xfrm>
          <a:prstGeom prst="rect">
            <a:avLst/>
          </a:prstGeom>
        </p:spPr>
      </p:pic>
      <p:pic>
        <p:nvPicPr>
          <p:cNvPr id="3" name="PA_图片 3" descr="猪年(1)(1)"/>
          <p:cNvPicPr>
            <a:picLocks noChangeAspect="1"/>
          </p:cNvPicPr>
          <p:nvPr>
            <p:custDataLst>
              <p:tags r:id="rId15"/>
            </p:custDataLst>
          </p:nvPr>
        </p:nvPicPr>
        <p:blipFill>
          <a:blip r:embed="rId28" cstate="screen">
            <a:extLst>
              <a:ext uri="{BEBA8EAE-BF5A-486C-A8C5-ECC9F3942E4B}">
                <a14:imgProps xmlns:a14="http://schemas.microsoft.com/office/drawing/2010/main">
                  <a14:imgLayer r:embed="rId29">
                    <a14:imgEffect>
                      <a14:brightnessContrast bright="-15000"/>
                    </a14:imgEffect>
                    <a14:imgEffect>
                      <a14:colorTemperature colorTemp="11200"/>
                    </a14:imgEffect>
                  </a14:imgLayer>
                </a14:imgProps>
              </a:ext>
              <a:ext uri="{28A0092B-C50C-407E-A947-70E740481C1C}">
                <a14:useLocalDpi xmlns:a14="http://schemas.microsoft.com/office/drawing/2010/main"/>
              </a:ext>
            </a:extLst>
          </a:blip>
          <a:srcRect l="-211" t="-720"/>
          <a:stretch>
            <a:fillRect/>
          </a:stretch>
        </p:blipFill>
        <p:spPr>
          <a:xfrm>
            <a:off x="1684655" y="1074553"/>
            <a:ext cx="6384925" cy="1880870"/>
          </a:xfrm>
          <a:prstGeom prst="rect">
            <a:avLst/>
          </a:prstGeom>
        </p:spPr>
      </p:pic>
      <p:pic>
        <p:nvPicPr>
          <p:cNvPr id="22" name="PA_图片 4" descr="猪年(1)(1)"/>
          <p:cNvPicPr>
            <a:picLocks noChangeAspect="1"/>
          </p:cNvPicPr>
          <p:nvPr>
            <p:custDataLst>
              <p:tags r:id="rId16"/>
            </p:custDataLst>
          </p:nvPr>
        </p:nvPicPr>
        <p:blipFill>
          <a:blip r:embed="rId30" cstate="screen">
            <a:extLst>
              <a:ext uri="{BEBA8EAE-BF5A-486C-A8C5-ECC9F3942E4B}">
                <a14:imgProps xmlns:a14="http://schemas.microsoft.com/office/drawing/2010/main">
                  <a14:imgLayer r:embed="rId31">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a:off x="-19050" y="-1510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par>
                          <p:cTn id="56" fill="hold">
                            <p:stCondLst>
                              <p:cond delay="6500"/>
                            </p:stCondLst>
                            <p:childTnLst>
                              <p:par>
                                <p:cTn id="57" presetID="14" presetClass="entr" presetSubtype="1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randombar(horizontal)">
                                      <p:cBhvr>
                                        <p:cTn id="5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读懂总书记用典中的人们情怀</a:t>
            </a:r>
          </a:p>
        </p:txBody>
      </p:sp>
      <p:pic>
        <p:nvPicPr>
          <p:cNvPr id="5" name="图片 1"/>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flipH="1">
            <a:off x="1270" y="3213735"/>
            <a:ext cx="3609340" cy="192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组合 60"/>
          <p:cNvGrpSpPr/>
          <p:nvPr/>
        </p:nvGrpSpPr>
        <p:grpSpPr>
          <a:xfrm>
            <a:off x="7156450" y="4194176"/>
            <a:ext cx="1421130" cy="622300"/>
            <a:chOff x="1630" y="2605"/>
            <a:chExt cx="2238" cy="980"/>
          </a:xfrm>
        </p:grpSpPr>
        <p:grpSp>
          <p:nvGrpSpPr>
            <p:cNvPr id="27" name="组合 26"/>
            <p:cNvGrpSpPr/>
            <p:nvPr/>
          </p:nvGrpSpPr>
          <p:grpSpPr>
            <a:xfrm>
              <a:off x="1630" y="2605"/>
              <a:ext cx="1928" cy="442"/>
              <a:chOff x="-164379" y="2115819"/>
              <a:chExt cx="4132029" cy="946576"/>
            </a:xfrm>
          </p:grpSpPr>
          <p:grpSp>
            <p:nvGrpSpPr>
              <p:cNvPr id="28" name="组合 27"/>
              <p:cNvGrpSpPr/>
              <p:nvPr/>
            </p:nvGrpSpPr>
            <p:grpSpPr>
              <a:xfrm>
                <a:off x="-164379" y="2115819"/>
                <a:ext cx="2833724" cy="473287"/>
                <a:chOff x="-8578756" y="1524000"/>
                <a:chExt cx="7847236" cy="1310640"/>
              </a:xfrm>
            </p:grpSpPr>
            <p:sp>
              <p:nvSpPr>
                <p:cNvPr id="29" name="弧形 28"/>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34" name="直接连接符 33"/>
                <p:cNvCxnSpPr>
                  <a:stCxn id="29"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6" name="弧形 35"/>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37" name="组合 36"/>
              <p:cNvGrpSpPr/>
              <p:nvPr/>
            </p:nvGrpSpPr>
            <p:grpSpPr>
              <a:xfrm flipH="1" flipV="1">
                <a:off x="1601698" y="2589108"/>
                <a:ext cx="2365952" cy="473287"/>
                <a:chOff x="-7283387" y="1524000"/>
                <a:chExt cx="6551867" cy="1310640"/>
              </a:xfrm>
            </p:grpSpPr>
            <p:sp>
              <p:nvSpPr>
                <p:cNvPr id="38" name="弧形 37"/>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39" name="直接连接符 38"/>
                <p:cNvCxnSpPr>
                  <a:stCxn id="38"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2564" y="3066"/>
              <a:ext cx="1304" cy="299"/>
              <a:chOff x="-164379" y="2115819"/>
              <a:chExt cx="4132029" cy="946576"/>
            </a:xfrm>
          </p:grpSpPr>
          <p:grpSp>
            <p:nvGrpSpPr>
              <p:cNvPr id="42" name="组合 41"/>
              <p:cNvGrpSpPr/>
              <p:nvPr/>
            </p:nvGrpSpPr>
            <p:grpSpPr>
              <a:xfrm>
                <a:off x="-164379" y="2115819"/>
                <a:ext cx="2833724" cy="473287"/>
                <a:chOff x="-8578756" y="1524000"/>
                <a:chExt cx="7847236" cy="1310640"/>
              </a:xfrm>
            </p:grpSpPr>
            <p:sp>
              <p:nvSpPr>
                <p:cNvPr id="43" name="弧形 42"/>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44" name="直接连接符 43"/>
                <p:cNvCxnSpPr>
                  <a:stCxn id="43"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6" name="弧形 45"/>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47" name="组合 46"/>
              <p:cNvGrpSpPr/>
              <p:nvPr/>
            </p:nvGrpSpPr>
            <p:grpSpPr>
              <a:xfrm flipH="1" flipV="1">
                <a:off x="1601698" y="2589108"/>
                <a:ext cx="2365952" cy="473287"/>
                <a:chOff x="-7283387" y="1524000"/>
                <a:chExt cx="6551867" cy="1310640"/>
              </a:xfrm>
            </p:grpSpPr>
            <p:sp>
              <p:nvSpPr>
                <p:cNvPr id="48" name="弧形 47"/>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49" name="直接连接符 48"/>
                <p:cNvCxnSpPr>
                  <a:stCxn id="48"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1" name="组合 50"/>
            <p:cNvGrpSpPr/>
            <p:nvPr/>
          </p:nvGrpSpPr>
          <p:grpSpPr>
            <a:xfrm flipV="1">
              <a:off x="1638" y="3287"/>
              <a:ext cx="1304" cy="299"/>
              <a:chOff x="-164379" y="2115819"/>
              <a:chExt cx="4132029" cy="946576"/>
            </a:xfrm>
          </p:grpSpPr>
          <p:grpSp>
            <p:nvGrpSpPr>
              <p:cNvPr id="52" name="组合 51"/>
              <p:cNvGrpSpPr/>
              <p:nvPr/>
            </p:nvGrpSpPr>
            <p:grpSpPr>
              <a:xfrm>
                <a:off x="-164379" y="2115819"/>
                <a:ext cx="2833724" cy="473287"/>
                <a:chOff x="-8578756" y="1524000"/>
                <a:chExt cx="7847236" cy="1310640"/>
              </a:xfrm>
            </p:grpSpPr>
            <p:sp>
              <p:nvSpPr>
                <p:cNvPr id="53" name="弧形 52"/>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54" name="直接连接符 53"/>
                <p:cNvCxnSpPr>
                  <a:stCxn id="53"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6" name="弧形 55"/>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57" name="组合 56"/>
              <p:cNvGrpSpPr/>
              <p:nvPr/>
            </p:nvGrpSpPr>
            <p:grpSpPr>
              <a:xfrm flipH="1" flipV="1">
                <a:off x="1601698" y="2589108"/>
                <a:ext cx="2365952" cy="473287"/>
                <a:chOff x="-7283387" y="1524000"/>
                <a:chExt cx="6551867" cy="1310640"/>
              </a:xfrm>
            </p:grpSpPr>
            <p:sp>
              <p:nvSpPr>
                <p:cNvPr id="58" name="弧形 57"/>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59" name="直接连接符 58"/>
                <p:cNvCxnSpPr>
                  <a:stCxn id="58"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62" name="组合 61"/>
          <p:cNvGrpSpPr/>
          <p:nvPr/>
        </p:nvGrpSpPr>
        <p:grpSpPr>
          <a:xfrm>
            <a:off x="231808" y="1486805"/>
            <a:ext cx="1224439" cy="280497"/>
            <a:chOff x="-164379" y="2115819"/>
            <a:chExt cx="4132029" cy="946576"/>
          </a:xfrm>
        </p:grpSpPr>
        <p:grpSp>
          <p:nvGrpSpPr>
            <p:cNvPr id="63" name="组合 62"/>
            <p:cNvGrpSpPr/>
            <p:nvPr/>
          </p:nvGrpSpPr>
          <p:grpSpPr>
            <a:xfrm>
              <a:off x="-164379" y="2115819"/>
              <a:ext cx="2833724" cy="473287"/>
              <a:chOff x="-8578756" y="1524000"/>
              <a:chExt cx="7847236" cy="1310640"/>
            </a:xfrm>
          </p:grpSpPr>
          <p:sp>
            <p:nvSpPr>
              <p:cNvPr id="64" name="弧形 63"/>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65" name="直接连接符 64"/>
              <p:cNvCxnSpPr>
                <a:stCxn id="64"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7" name="弧形 66"/>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68" name="组合 67"/>
            <p:cNvGrpSpPr/>
            <p:nvPr/>
          </p:nvGrpSpPr>
          <p:grpSpPr>
            <a:xfrm flipH="1" flipV="1">
              <a:off x="1601698" y="2589108"/>
              <a:ext cx="2365952" cy="473287"/>
              <a:chOff x="-7283387" y="1524000"/>
              <a:chExt cx="6551867" cy="1310640"/>
            </a:xfrm>
          </p:grpSpPr>
          <p:sp>
            <p:nvSpPr>
              <p:cNvPr id="69" name="弧形 68"/>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70" name="直接连接符 69"/>
              <p:cNvCxnSpPr>
                <a:stCxn id="69"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652" name="组合 19"/>
          <p:cNvGrpSpPr/>
          <p:nvPr/>
        </p:nvGrpSpPr>
        <p:grpSpPr bwMode="auto">
          <a:xfrm>
            <a:off x="1544003" y="1478599"/>
            <a:ext cx="3779837" cy="631825"/>
            <a:chOff x="4330701" y="2659063"/>
            <a:chExt cx="3779838" cy="631825"/>
          </a:xfrm>
        </p:grpSpPr>
        <p:sp>
          <p:nvSpPr>
            <p:cNvPr id="27656" name="Freeform 5"/>
            <p:cNvSpPr>
              <a:spLocks noChangeArrowheads="1"/>
            </p:cNvSpPr>
            <p:nvPr/>
          </p:nvSpPr>
          <p:spPr bwMode="auto">
            <a:xfrm>
              <a:off x="4330701" y="2659063"/>
              <a:ext cx="3779838" cy="631825"/>
            </a:xfrm>
            <a:custGeom>
              <a:avLst/>
              <a:gdLst>
                <a:gd name="T0" fmla="*/ 2147483646 w 328"/>
                <a:gd name="T1" fmla="*/ 259897265 h 96"/>
                <a:gd name="T2" fmla="*/ 2147483646 w 328"/>
                <a:gd name="T3" fmla="*/ 259897265 h 96"/>
                <a:gd name="T4" fmla="*/ 2147483646 w 328"/>
                <a:gd name="T5" fmla="*/ 563114031 h 96"/>
                <a:gd name="T6" fmla="*/ 2147483646 w 328"/>
                <a:gd name="T7" fmla="*/ 476481610 h 96"/>
                <a:gd name="T8" fmla="*/ 2147483646 w 328"/>
                <a:gd name="T9" fmla="*/ 433162108 h 96"/>
                <a:gd name="T10" fmla="*/ 2147483646 w 328"/>
                <a:gd name="T11" fmla="*/ 1559383589 h 96"/>
                <a:gd name="T12" fmla="*/ 2147483646 w 328"/>
                <a:gd name="T13" fmla="*/ 2147483646 h 96"/>
                <a:gd name="T14" fmla="*/ 2147483646 w 328"/>
                <a:gd name="T15" fmla="*/ 2147483646 h 96"/>
                <a:gd name="T16" fmla="*/ 2147483646 w 328"/>
                <a:gd name="T17" fmla="*/ 2147483646 h 96"/>
                <a:gd name="T18" fmla="*/ 2147483646 w 328"/>
                <a:gd name="T19" fmla="*/ 2147483646 h 96"/>
                <a:gd name="T20" fmla="*/ 2147483646 w 328"/>
                <a:gd name="T21" fmla="*/ 2147483646 h 96"/>
                <a:gd name="T22" fmla="*/ 2147483646 w 328"/>
                <a:gd name="T23" fmla="*/ 2147483646 h 96"/>
                <a:gd name="T24" fmla="*/ 2147483646 w 328"/>
                <a:gd name="T25" fmla="*/ 2147483646 h 96"/>
                <a:gd name="T26" fmla="*/ 2147483646 w 328"/>
                <a:gd name="T27" fmla="*/ 2147483646 h 96"/>
                <a:gd name="T28" fmla="*/ 2147483646 w 328"/>
                <a:gd name="T29" fmla="*/ 2147483646 h 96"/>
                <a:gd name="T30" fmla="*/ 2147483646 w 328"/>
                <a:gd name="T31" fmla="*/ 2147483646 h 96"/>
                <a:gd name="T32" fmla="*/ 2147483646 w 328"/>
                <a:gd name="T33" fmla="*/ 2147483646 h 96"/>
                <a:gd name="T34" fmla="*/ 2147483646 w 328"/>
                <a:gd name="T35" fmla="*/ 2147483646 h 96"/>
                <a:gd name="T36" fmla="*/ 2147483646 w 328"/>
                <a:gd name="T37" fmla="*/ 2147483646 h 96"/>
                <a:gd name="T38" fmla="*/ 2147483646 w 328"/>
                <a:gd name="T39" fmla="*/ 2147483646 h 96"/>
                <a:gd name="T40" fmla="*/ 2147483646 w 328"/>
                <a:gd name="T41" fmla="*/ 2147483646 h 96"/>
                <a:gd name="T42" fmla="*/ 2147483646 w 328"/>
                <a:gd name="T43" fmla="*/ 2147483646 h 96"/>
                <a:gd name="T44" fmla="*/ 2147483646 w 328"/>
                <a:gd name="T45" fmla="*/ 2147483646 h 96"/>
                <a:gd name="T46" fmla="*/ 2147483646 w 328"/>
                <a:gd name="T47" fmla="*/ 2147483646 h 96"/>
                <a:gd name="T48" fmla="*/ 2147483646 w 328"/>
                <a:gd name="T49" fmla="*/ 2147483646 h 96"/>
                <a:gd name="T50" fmla="*/ 2147483646 w 328"/>
                <a:gd name="T51" fmla="*/ 2147483646 h 96"/>
                <a:gd name="T52" fmla="*/ 2147483646 w 328"/>
                <a:gd name="T53" fmla="*/ 2147483646 h 96"/>
                <a:gd name="T54" fmla="*/ 2147483646 w 328"/>
                <a:gd name="T55" fmla="*/ 2147483646 h 96"/>
                <a:gd name="T56" fmla="*/ 2147483646 w 328"/>
                <a:gd name="T57" fmla="*/ 2147483646 h 96"/>
                <a:gd name="T58" fmla="*/ 2147483646 w 328"/>
                <a:gd name="T59" fmla="*/ 2147483646 h 96"/>
                <a:gd name="T60" fmla="*/ 2147483646 w 328"/>
                <a:gd name="T61" fmla="*/ 2147483646 h 96"/>
                <a:gd name="T62" fmla="*/ 2147483646 w 328"/>
                <a:gd name="T63" fmla="*/ 2147483646 h 96"/>
                <a:gd name="T64" fmla="*/ 2147483646 w 328"/>
                <a:gd name="T65" fmla="*/ 2147483646 h 96"/>
                <a:gd name="T66" fmla="*/ 2147483646 w 328"/>
                <a:gd name="T67" fmla="*/ 2147483646 h 96"/>
                <a:gd name="T68" fmla="*/ 1991997674 w 328"/>
                <a:gd name="T69" fmla="*/ 2147483646 h 96"/>
                <a:gd name="T70" fmla="*/ 1062399528 w 328"/>
                <a:gd name="T71" fmla="*/ 1559383589 h 96"/>
                <a:gd name="T72" fmla="*/ 1726406435 w 328"/>
                <a:gd name="T73" fmla="*/ 476481610 h 96"/>
                <a:gd name="T74" fmla="*/ 2147483646 w 328"/>
                <a:gd name="T75" fmla="*/ 476481610 h 96"/>
                <a:gd name="T76" fmla="*/ 2147483646 w 328"/>
                <a:gd name="T77" fmla="*/ 606426951 h 96"/>
                <a:gd name="T78" fmla="*/ 2147483646 w 328"/>
                <a:gd name="T79" fmla="*/ 649746453 h 96"/>
                <a:gd name="T80" fmla="*/ 2147483646 w 328"/>
                <a:gd name="T81" fmla="*/ 606426951 h 96"/>
                <a:gd name="T82" fmla="*/ 2147483646 w 328"/>
                <a:gd name="T83" fmla="*/ 779691795 h 96"/>
                <a:gd name="T84" fmla="*/ 2147483646 w 328"/>
                <a:gd name="T85" fmla="*/ 649746453 h 96"/>
                <a:gd name="T86" fmla="*/ 2147483646 w 328"/>
                <a:gd name="T87" fmla="*/ 736378874 h 96"/>
                <a:gd name="T88" fmla="*/ 2147483646 w 328"/>
                <a:gd name="T89" fmla="*/ 736378874 h 96"/>
                <a:gd name="T90" fmla="*/ 2147483646 w 328"/>
                <a:gd name="T91" fmla="*/ 476481610 h 96"/>
                <a:gd name="T92" fmla="*/ 2147483646 w 328"/>
                <a:gd name="T93" fmla="*/ 389849188 h 96"/>
                <a:gd name="T94" fmla="*/ 2147483646 w 328"/>
                <a:gd name="T95" fmla="*/ 216584345 h 96"/>
                <a:gd name="T96" fmla="*/ 2147483646 w 328"/>
                <a:gd name="T97" fmla="*/ 389849188 h 96"/>
                <a:gd name="T98" fmla="*/ 2147483646 w 328"/>
                <a:gd name="T99" fmla="*/ 173264843 h 96"/>
                <a:gd name="T100" fmla="*/ 2147483646 w 328"/>
                <a:gd name="T101" fmla="*/ 259897265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8" h="96">
                  <a:moveTo>
                    <a:pt x="256" y="6"/>
                  </a:moveTo>
                  <a:cubicBezTo>
                    <a:pt x="261" y="6"/>
                    <a:pt x="261" y="6"/>
                    <a:pt x="261" y="6"/>
                  </a:cubicBezTo>
                  <a:cubicBezTo>
                    <a:pt x="261" y="9"/>
                    <a:pt x="260" y="11"/>
                    <a:pt x="263" y="13"/>
                  </a:cubicBezTo>
                  <a:cubicBezTo>
                    <a:pt x="267" y="13"/>
                    <a:pt x="270" y="13"/>
                    <a:pt x="272" y="11"/>
                  </a:cubicBezTo>
                  <a:cubicBezTo>
                    <a:pt x="278" y="10"/>
                    <a:pt x="292" y="0"/>
                    <a:pt x="295" y="10"/>
                  </a:cubicBezTo>
                  <a:cubicBezTo>
                    <a:pt x="318" y="8"/>
                    <a:pt x="311" y="27"/>
                    <a:pt x="320" y="36"/>
                  </a:cubicBezTo>
                  <a:cubicBezTo>
                    <a:pt x="319" y="50"/>
                    <a:pt x="328" y="63"/>
                    <a:pt x="323" y="79"/>
                  </a:cubicBezTo>
                  <a:cubicBezTo>
                    <a:pt x="321" y="80"/>
                    <a:pt x="321" y="80"/>
                    <a:pt x="321" y="80"/>
                  </a:cubicBezTo>
                  <a:cubicBezTo>
                    <a:pt x="319" y="79"/>
                    <a:pt x="318" y="77"/>
                    <a:pt x="316" y="78"/>
                  </a:cubicBezTo>
                  <a:cubicBezTo>
                    <a:pt x="314" y="79"/>
                    <a:pt x="313" y="80"/>
                    <a:pt x="313" y="82"/>
                  </a:cubicBezTo>
                  <a:cubicBezTo>
                    <a:pt x="309" y="83"/>
                    <a:pt x="310" y="80"/>
                    <a:pt x="308" y="79"/>
                  </a:cubicBezTo>
                  <a:cubicBezTo>
                    <a:pt x="308" y="78"/>
                    <a:pt x="309" y="76"/>
                    <a:pt x="307" y="76"/>
                  </a:cubicBezTo>
                  <a:cubicBezTo>
                    <a:pt x="304" y="75"/>
                    <a:pt x="303" y="77"/>
                    <a:pt x="304" y="79"/>
                  </a:cubicBezTo>
                  <a:cubicBezTo>
                    <a:pt x="304" y="82"/>
                    <a:pt x="304" y="82"/>
                    <a:pt x="304" y="82"/>
                  </a:cubicBezTo>
                  <a:cubicBezTo>
                    <a:pt x="301" y="80"/>
                    <a:pt x="299" y="82"/>
                    <a:pt x="297" y="83"/>
                  </a:cubicBezTo>
                  <a:cubicBezTo>
                    <a:pt x="297" y="85"/>
                    <a:pt x="297" y="85"/>
                    <a:pt x="297" y="85"/>
                  </a:cubicBezTo>
                  <a:cubicBezTo>
                    <a:pt x="294" y="85"/>
                    <a:pt x="294" y="85"/>
                    <a:pt x="294" y="85"/>
                  </a:cubicBezTo>
                  <a:cubicBezTo>
                    <a:pt x="293" y="84"/>
                    <a:pt x="294" y="84"/>
                    <a:pt x="295" y="83"/>
                  </a:cubicBezTo>
                  <a:cubicBezTo>
                    <a:pt x="291" y="82"/>
                    <a:pt x="288" y="76"/>
                    <a:pt x="282" y="80"/>
                  </a:cubicBezTo>
                  <a:cubicBezTo>
                    <a:pt x="282" y="82"/>
                    <a:pt x="282" y="82"/>
                    <a:pt x="282" y="82"/>
                  </a:cubicBezTo>
                  <a:cubicBezTo>
                    <a:pt x="274" y="79"/>
                    <a:pt x="267" y="86"/>
                    <a:pt x="258" y="82"/>
                  </a:cubicBezTo>
                  <a:cubicBezTo>
                    <a:pt x="258" y="81"/>
                    <a:pt x="257" y="80"/>
                    <a:pt x="256" y="80"/>
                  </a:cubicBezTo>
                  <a:cubicBezTo>
                    <a:pt x="254" y="82"/>
                    <a:pt x="252" y="82"/>
                    <a:pt x="249" y="82"/>
                  </a:cubicBezTo>
                  <a:cubicBezTo>
                    <a:pt x="249" y="81"/>
                    <a:pt x="249" y="81"/>
                    <a:pt x="249" y="81"/>
                  </a:cubicBezTo>
                  <a:cubicBezTo>
                    <a:pt x="239" y="80"/>
                    <a:pt x="221" y="76"/>
                    <a:pt x="211" y="82"/>
                  </a:cubicBezTo>
                  <a:cubicBezTo>
                    <a:pt x="207" y="81"/>
                    <a:pt x="204" y="83"/>
                    <a:pt x="201" y="84"/>
                  </a:cubicBezTo>
                  <a:cubicBezTo>
                    <a:pt x="190" y="80"/>
                    <a:pt x="173" y="82"/>
                    <a:pt x="165" y="87"/>
                  </a:cubicBezTo>
                  <a:cubicBezTo>
                    <a:pt x="152" y="88"/>
                    <a:pt x="133" y="83"/>
                    <a:pt x="128" y="83"/>
                  </a:cubicBezTo>
                  <a:cubicBezTo>
                    <a:pt x="118" y="85"/>
                    <a:pt x="105" y="88"/>
                    <a:pt x="93" y="88"/>
                  </a:cubicBezTo>
                  <a:cubicBezTo>
                    <a:pt x="93" y="87"/>
                    <a:pt x="91" y="86"/>
                    <a:pt x="90" y="85"/>
                  </a:cubicBezTo>
                  <a:cubicBezTo>
                    <a:pt x="87" y="84"/>
                    <a:pt x="86" y="86"/>
                    <a:pt x="84" y="87"/>
                  </a:cubicBezTo>
                  <a:cubicBezTo>
                    <a:pt x="86" y="88"/>
                    <a:pt x="86" y="88"/>
                    <a:pt x="86" y="88"/>
                  </a:cubicBezTo>
                  <a:cubicBezTo>
                    <a:pt x="69" y="85"/>
                    <a:pt x="49" y="96"/>
                    <a:pt x="39" y="79"/>
                  </a:cubicBezTo>
                  <a:cubicBezTo>
                    <a:pt x="35" y="73"/>
                    <a:pt x="16" y="76"/>
                    <a:pt x="21" y="66"/>
                  </a:cubicBezTo>
                  <a:cubicBezTo>
                    <a:pt x="18" y="66"/>
                    <a:pt x="17" y="64"/>
                    <a:pt x="15" y="63"/>
                  </a:cubicBezTo>
                  <a:cubicBezTo>
                    <a:pt x="12" y="54"/>
                    <a:pt x="21" y="41"/>
                    <a:pt x="8" y="36"/>
                  </a:cubicBezTo>
                  <a:cubicBezTo>
                    <a:pt x="7" y="27"/>
                    <a:pt x="0" y="15"/>
                    <a:pt x="13" y="11"/>
                  </a:cubicBezTo>
                  <a:cubicBezTo>
                    <a:pt x="18" y="3"/>
                    <a:pt x="26" y="11"/>
                    <a:pt x="32" y="11"/>
                  </a:cubicBezTo>
                  <a:cubicBezTo>
                    <a:pt x="37" y="11"/>
                    <a:pt x="37" y="18"/>
                    <a:pt x="44" y="14"/>
                  </a:cubicBezTo>
                  <a:cubicBezTo>
                    <a:pt x="44" y="15"/>
                    <a:pt x="44" y="15"/>
                    <a:pt x="44" y="15"/>
                  </a:cubicBezTo>
                  <a:cubicBezTo>
                    <a:pt x="52" y="15"/>
                    <a:pt x="65" y="18"/>
                    <a:pt x="74" y="14"/>
                  </a:cubicBezTo>
                  <a:cubicBezTo>
                    <a:pt x="75" y="15"/>
                    <a:pt x="75" y="17"/>
                    <a:pt x="78" y="18"/>
                  </a:cubicBezTo>
                  <a:cubicBezTo>
                    <a:pt x="78" y="14"/>
                    <a:pt x="84" y="17"/>
                    <a:pt x="86" y="15"/>
                  </a:cubicBezTo>
                  <a:cubicBezTo>
                    <a:pt x="87" y="22"/>
                    <a:pt x="99" y="15"/>
                    <a:pt x="104" y="17"/>
                  </a:cubicBezTo>
                  <a:cubicBezTo>
                    <a:pt x="112" y="20"/>
                    <a:pt x="130" y="20"/>
                    <a:pt x="141" y="17"/>
                  </a:cubicBezTo>
                  <a:cubicBezTo>
                    <a:pt x="156" y="24"/>
                    <a:pt x="172" y="14"/>
                    <a:pt x="187" y="11"/>
                  </a:cubicBezTo>
                  <a:cubicBezTo>
                    <a:pt x="192" y="15"/>
                    <a:pt x="197" y="10"/>
                    <a:pt x="201" y="9"/>
                  </a:cubicBezTo>
                  <a:cubicBezTo>
                    <a:pt x="208" y="8"/>
                    <a:pt x="215" y="6"/>
                    <a:pt x="222" y="5"/>
                  </a:cubicBezTo>
                  <a:cubicBezTo>
                    <a:pt x="228" y="13"/>
                    <a:pt x="237" y="9"/>
                    <a:pt x="246" y="9"/>
                  </a:cubicBezTo>
                  <a:cubicBezTo>
                    <a:pt x="252" y="4"/>
                    <a:pt x="252" y="4"/>
                    <a:pt x="252" y="4"/>
                  </a:cubicBezTo>
                  <a:cubicBezTo>
                    <a:pt x="251" y="6"/>
                    <a:pt x="254" y="7"/>
                    <a:pt x="256"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字魂36号-正文宋楷" panose="02000000000000000000" pitchFamily="2" charset="-122"/>
                <a:ea typeface="字魂36号-正文宋楷" panose="02000000000000000000" pitchFamily="2" charset="-122"/>
              </a:endParaRPr>
            </a:p>
          </p:txBody>
        </p:sp>
        <p:sp>
          <p:nvSpPr>
            <p:cNvPr id="27657" name="文本框 21"/>
            <p:cNvSpPr txBox="1">
              <a:spLocks noChangeArrowheads="1"/>
            </p:cNvSpPr>
            <p:nvPr/>
          </p:nvSpPr>
          <p:spPr bwMode="auto">
            <a:xfrm>
              <a:off x="4690632" y="2807305"/>
              <a:ext cx="31500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dist" eaLnBrk="1" hangingPunct="1">
                <a:lnSpc>
                  <a:spcPct val="100000"/>
                </a:lnSpc>
                <a:spcBef>
                  <a:spcPct val="0"/>
                </a:spcBef>
                <a:buFontTx/>
                <a:buNone/>
              </a:pPr>
              <a:r>
                <a:rPr lang="zh-CN" altLang="en-US" sz="1600" dirty="0">
                  <a:solidFill>
                    <a:schemeClr val="bg1"/>
                  </a:solidFill>
                  <a:latin typeface="字魂36号-正文宋楷" panose="02000000000000000000" pitchFamily="2" charset="-122"/>
                  <a:ea typeface="字魂36号-正文宋楷" panose="02000000000000000000" pitchFamily="2" charset="-122"/>
                  <a:cs typeface="华文楷体" panose="02010600040101010101" charset="-122"/>
                </a:rPr>
                <a:t>政策好不好,要看群众是哭还是笑</a:t>
              </a:r>
            </a:p>
          </p:txBody>
        </p:sp>
      </p:grpSp>
      <p:sp>
        <p:nvSpPr>
          <p:cNvPr id="10" name="文本框 9"/>
          <p:cNvSpPr txBox="1"/>
          <p:nvPr/>
        </p:nvSpPr>
        <p:spPr>
          <a:xfrm>
            <a:off x="2757171" y="2222501"/>
            <a:ext cx="5622925" cy="830997"/>
          </a:xfrm>
          <a:prstGeom prst="rect">
            <a:avLst/>
          </a:prstGeom>
          <a:noFill/>
          <a:ln>
            <a:solidFill>
              <a:schemeClr val="bg2">
                <a:lumMod val="25000"/>
              </a:schemeClr>
            </a:solidFill>
          </a:ln>
        </p:spPr>
        <p:txBody>
          <a:bodyPr wrap="square" rtlCol="0">
            <a:spAutoFit/>
          </a:bodyPr>
          <a:lstStyle/>
          <a:p>
            <a:pPr>
              <a:lnSpc>
                <a:spcPct val="160000"/>
              </a:lnSpc>
            </a:pPr>
            <a:r>
              <a:rPr lang="en-US" altLang="zh-CN" sz="1000">
                <a:latin typeface="字魂36号-正文宋楷" panose="02000000000000000000" pitchFamily="2" charset="-122"/>
                <a:ea typeface="字魂36号-正文宋楷" panose="02000000000000000000" pitchFamily="2" charset="-122"/>
                <a:cs typeface="华文楷体" panose="02010600040101010101" charset="-122"/>
              </a:rPr>
              <a:t>        </a:t>
            </a:r>
            <a:r>
              <a:rPr lang="zh-CN" altLang="en-US" sz="1000">
                <a:latin typeface="字魂36号-正文宋楷" panose="02000000000000000000" pitchFamily="2" charset="-122"/>
                <a:ea typeface="字魂36号-正文宋楷" panose="02000000000000000000" pitchFamily="2" charset="-122"/>
                <a:cs typeface="华文楷体" panose="02010600040101010101" charset="-122"/>
              </a:rPr>
              <a:t>以习近平同志为核心的党中央坚持把人民利益摆在至高无上的位置, -切工作的着力点和方向都朝着人民的需求而聚焦,人民群众期盼什么就干什么,着力解决人民群众最迫切、最现实、最根本的问题,实现好、维护好、发展好最广大人民的根本利益。</a:t>
            </a:r>
          </a:p>
        </p:txBody>
      </p:sp>
      <p:sp>
        <p:nvSpPr>
          <p:cNvPr id="11" name="文本框 10"/>
          <p:cNvSpPr txBox="1"/>
          <p:nvPr/>
        </p:nvSpPr>
        <p:spPr>
          <a:xfrm>
            <a:off x="2072640" y="3263266"/>
            <a:ext cx="5622925" cy="830997"/>
          </a:xfrm>
          <a:prstGeom prst="rect">
            <a:avLst/>
          </a:prstGeom>
          <a:noFill/>
          <a:ln>
            <a:solidFill>
              <a:schemeClr val="bg2">
                <a:lumMod val="25000"/>
              </a:schemeClr>
            </a:solidFill>
          </a:ln>
        </p:spPr>
        <p:txBody>
          <a:bodyPr wrap="square" rtlCol="0">
            <a:spAutoFit/>
          </a:bodyPr>
          <a:lstStyle/>
          <a:p>
            <a:pPr>
              <a:lnSpc>
                <a:spcPct val="160000"/>
              </a:lnSpc>
            </a:pPr>
            <a:r>
              <a:rPr sz="1000">
                <a:latin typeface="字魂36号-正文宋楷" panose="02000000000000000000" pitchFamily="2" charset="-122"/>
                <a:ea typeface="字魂36号-正文宋楷" panose="02000000000000000000" pitchFamily="2" charset="-122"/>
                <a:cs typeface="华文楷体" panose="02010600040101010101" charset="-122"/>
              </a:rPr>
              <a:t>实践证明,只有坚持以人民为中心,真心倾听群众的心声和呼声,真切了解群众的疾苦和需求,深刻把握社情民意,知民之所思、察民之所虑、帮民之所需,才能把为人民造福的事情真正办好办实,把各项工作做到群众心坎上,赢得人民群众的衷心拥护和支持。</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randombar(horizontal)">
                                      <p:cBhvr>
                                        <p:cTn id="19" dur="500"/>
                                        <p:tgtEl>
                                          <p:spTgt spid="61"/>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randombar(horizontal)">
                                      <p:cBhvr>
                                        <p:cTn id="23" dur="500"/>
                                        <p:tgtEl>
                                          <p:spTgt spid="62"/>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7652"/>
                                        </p:tgtEl>
                                        <p:attrNameLst>
                                          <p:attrName>style.visibility</p:attrName>
                                        </p:attrNameLst>
                                      </p:cBhvr>
                                      <p:to>
                                        <p:strVal val="visible"/>
                                      </p:to>
                                    </p:set>
                                    <p:animEffect transition="in" filter="randombar(horizontal)">
                                      <p:cBhvr>
                                        <p:cTn id="27" dur="500"/>
                                        <p:tgtEl>
                                          <p:spTgt spid="27652"/>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读懂总书记用典中的人们情怀</a:t>
            </a:r>
          </a:p>
        </p:txBody>
      </p:sp>
      <p:grpSp>
        <p:nvGrpSpPr>
          <p:cNvPr id="12" name="组合 11"/>
          <p:cNvGrpSpPr/>
          <p:nvPr/>
        </p:nvGrpSpPr>
        <p:grpSpPr>
          <a:xfrm>
            <a:off x="1189172" y="1538906"/>
            <a:ext cx="3448172" cy="131204"/>
            <a:chOff x="4906190" y="1416527"/>
            <a:chExt cx="3933010" cy="166280"/>
          </a:xfrm>
          <a:noFill/>
        </p:grpSpPr>
        <p:sp>
          <p:nvSpPr>
            <p:cNvPr id="13" name="矩形 12"/>
            <p:cNvSpPr/>
            <p:nvPr/>
          </p:nvSpPr>
          <p:spPr>
            <a:xfrm>
              <a:off x="4906190" y="1416527"/>
              <a:ext cx="166280" cy="166280"/>
            </a:xfrm>
            <a:prstGeom prst="rect">
              <a:avLst/>
            </a:prstGeom>
            <a:grpFill/>
            <a:ln w="25400" cap="flat" cmpd="sng" algn="ctr">
              <a:solidFill>
                <a:srgbClr val="E7E6E6">
                  <a:lumMod val="10000"/>
                </a:srgbClr>
              </a:solidFill>
              <a:prstDash val="solid"/>
            </a:ln>
            <a:effectLst/>
          </p:spPr>
          <p:style>
            <a:lnRef idx="2">
              <a:srgbClr val="FFBF53">
                <a:shade val="50000"/>
              </a:srgbClr>
            </a:lnRef>
            <a:fillRef idx="1">
              <a:srgbClr val="FFBF53"/>
            </a:fillRef>
            <a:effectRef idx="0">
              <a:srgbClr val="FFBF53"/>
            </a:effectRef>
            <a:fontRef idx="minor">
              <a:srgbClr val="FFFFFF"/>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a:endParaRPr lang="zh-CN" altLang="en-US" sz="1200" b="0">
                <a:solidFill>
                  <a:srgbClr val="FFB850"/>
                </a:solidFill>
                <a:latin typeface="字魂36号-正文宋楷" panose="02000000000000000000" pitchFamily="2" charset="-122"/>
                <a:ea typeface="字魂36号-正文宋楷" panose="02000000000000000000" pitchFamily="2" charset="-122"/>
              </a:endParaRPr>
            </a:p>
          </p:txBody>
        </p:sp>
        <p:cxnSp>
          <p:nvCxnSpPr>
            <p:cNvPr id="14" name="直接连接符 13"/>
            <p:cNvCxnSpPr>
              <a:stCxn id="13" idx="3"/>
            </p:cNvCxnSpPr>
            <p:nvPr/>
          </p:nvCxnSpPr>
          <p:spPr>
            <a:xfrm>
              <a:off x="5072470" y="1499667"/>
              <a:ext cx="3766730" cy="0"/>
            </a:xfrm>
            <a:prstGeom prst="line">
              <a:avLst/>
            </a:prstGeom>
            <a:grpFill/>
            <a:ln w="25400" cap="flat" cmpd="sng" algn="ctr">
              <a:solidFill>
                <a:srgbClr val="E7E6E6">
                  <a:lumMod val="10000"/>
                </a:srgbClr>
              </a:solidFill>
              <a:prstDash val="sysDot"/>
            </a:ln>
            <a:effectLst/>
          </p:spPr>
          <p:style>
            <a:lnRef idx="2">
              <a:srgbClr val="FFBF53">
                <a:shade val="50000"/>
              </a:srgbClr>
            </a:lnRef>
            <a:fillRef idx="1">
              <a:srgbClr val="FFBF53"/>
            </a:fillRef>
            <a:effectRef idx="0">
              <a:srgbClr val="FFBF53"/>
            </a:effectRef>
            <a:fontRef idx="minor">
              <a:srgbClr val="FFFFFF"/>
            </a:fontRef>
          </p:style>
        </p:cxnSp>
      </p:grpSp>
      <p:grpSp>
        <p:nvGrpSpPr>
          <p:cNvPr id="15" name="组合 14"/>
          <p:cNvGrpSpPr/>
          <p:nvPr/>
        </p:nvGrpSpPr>
        <p:grpSpPr>
          <a:xfrm>
            <a:off x="1189172" y="2398243"/>
            <a:ext cx="3448172" cy="131204"/>
            <a:chOff x="4906190" y="2727732"/>
            <a:chExt cx="3933010" cy="166280"/>
          </a:xfrm>
          <a:noFill/>
        </p:grpSpPr>
        <p:sp>
          <p:nvSpPr>
            <p:cNvPr id="16" name="矩形 15"/>
            <p:cNvSpPr/>
            <p:nvPr/>
          </p:nvSpPr>
          <p:spPr>
            <a:xfrm>
              <a:off x="4906190" y="2727732"/>
              <a:ext cx="166280" cy="166280"/>
            </a:xfrm>
            <a:prstGeom prst="rect">
              <a:avLst/>
            </a:prstGeom>
            <a:grpFill/>
            <a:ln w="25400" cap="flat" cmpd="sng" algn="ctr">
              <a:solidFill>
                <a:srgbClr val="E7E6E6">
                  <a:lumMod val="10000"/>
                </a:srgbClr>
              </a:solidFill>
              <a:prstDash val="solid"/>
            </a:ln>
            <a:effectLst/>
          </p:spPr>
          <p:style>
            <a:lnRef idx="2">
              <a:srgbClr val="FFBF53">
                <a:shade val="50000"/>
              </a:srgbClr>
            </a:lnRef>
            <a:fillRef idx="1">
              <a:srgbClr val="FFBF53"/>
            </a:fillRef>
            <a:effectRef idx="0">
              <a:srgbClr val="FFBF53"/>
            </a:effectRef>
            <a:fontRef idx="minor">
              <a:srgbClr val="FFFFFF"/>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a:endParaRPr lang="zh-CN" altLang="en-US" sz="1200" b="0">
                <a:latin typeface="字魂36号-正文宋楷" panose="02000000000000000000" pitchFamily="2" charset="-122"/>
                <a:ea typeface="字魂36号-正文宋楷" panose="02000000000000000000" pitchFamily="2" charset="-122"/>
              </a:endParaRPr>
            </a:p>
          </p:txBody>
        </p:sp>
        <p:cxnSp>
          <p:nvCxnSpPr>
            <p:cNvPr id="17" name="直接连接符 16"/>
            <p:cNvCxnSpPr>
              <a:stCxn id="16" idx="3"/>
            </p:cNvCxnSpPr>
            <p:nvPr/>
          </p:nvCxnSpPr>
          <p:spPr>
            <a:xfrm>
              <a:off x="5072470" y="2810872"/>
              <a:ext cx="3766730" cy="0"/>
            </a:xfrm>
            <a:prstGeom prst="line">
              <a:avLst/>
            </a:prstGeom>
            <a:grpFill/>
            <a:ln w="25400" cap="flat" cmpd="sng" algn="ctr">
              <a:solidFill>
                <a:srgbClr val="E7E6E6">
                  <a:lumMod val="10000"/>
                </a:srgbClr>
              </a:solidFill>
              <a:prstDash val="sysDot"/>
            </a:ln>
            <a:effectLst/>
          </p:spPr>
          <p:style>
            <a:lnRef idx="2">
              <a:srgbClr val="FFBF53">
                <a:shade val="50000"/>
              </a:srgbClr>
            </a:lnRef>
            <a:fillRef idx="1">
              <a:srgbClr val="FFBF53"/>
            </a:fillRef>
            <a:effectRef idx="0">
              <a:srgbClr val="FFBF53"/>
            </a:effectRef>
            <a:fontRef idx="minor">
              <a:srgbClr val="FFFFFF"/>
            </a:fontRef>
          </p:style>
        </p:cxnSp>
      </p:grpSp>
      <p:grpSp>
        <p:nvGrpSpPr>
          <p:cNvPr id="18" name="组合 17"/>
          <p:cNvGrpSpPr/>
          <p:nvPr/>
        </p:nvGrpSpPr>
        <p:grpSpPr>
          <a:xfrm>
            <a:off x="1189172" y="4211161"/>
            <a:ext cx="3448172" cy="131204"/>
            <a:chOff x="4906190" y="3870732"/>
            <a:chExt cx="3933010" cy="166280"/>
          </a:xfrm>
          <a:noFill/>
        </p:grpSpPr>
        <p:sp>
          <p:nvSpPr>
            <p:cNvPr id="19" name="矩形 18"/>
            <p:cNvSpPr/>
            <p:nvPr/>
          </p:nvSpPr>
          <p:spPr>
            <a:xfrm>
              <a:off x="4906190" y="3870732"/>
              <a:ext cx="166280" cy="166280"/>
            </a:xfrm>
            <a:prstGeom prst="rect">
              <a:avLst/>
            </a:prstGeom>
            <a:grpFill/>
            <a:ln w="25400" cap="flat" cmpd="sng" algn="ctr">
              <a:solidFill>
                <a:srgbClr val="E7E6E6">
                  <a:lumMod val="10000"/>
                </a:srgbClr>
              </a:solidFill>
              <a:prstDash val="solid"/>
            </a:ln>
            <a:effectLst/>
          </p:spPr>
          <p:style>
            <a:lnRef idx="2">
              <a:srgbClr val="FFBF53">
                <a:shade val="50000"/>
              </a:srgbClr>
            </a:lnRef>
            <a:fillRef idx="1">
              <a:srgbClr val="FFBF53"/>
            </a:fillRef>
            <a:effectRef idx="0">
              <a:srgbClr val="FFBF53"/>
            </a:effectRef>
            <a:fontRef idx="minor">
              <a:srgbClr val="FFFFFF"/>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a:endParaRPr lang="zh-CN" altLang="en-US" sz="1200" b="0">
                <a:latin typeface="字魂36号-正文宋楷" panose="02000000000000000000" pitchFamily="2" charset="-122"/>
                <a:ea typeface="字魂36号-正文宋楷" panose="02000000000000000000" pitchFamily="2" charset="-122"/>
              </a:endParaRPr>
            </a:p>
          </p:txBody>
        </p:sp>
        <p:cxnSp>
          <p:nvCxnSpPr>
            <p:cNvPr id="20" name="直接连接符 19"/>
            <p:cNvCxnSpPr/>
            <p:nvPr/>
          </p:nvCxnSpPr>
          <p:spPr>
            <a:xfrm>
              <a:off x="5072470" y="3941172"/>
              <a:ext cx="3766730" cy="0"/>
            </a:xfrm>
            <a:prstGeom prst="line">
              <a:avLst/>
            </a:prstGeom>
            <a:grpFill/>
            <a:ln w="25400" cap="flat" cmpd="sng" algn="ctr">
              <a:solidFill>
                <a:srgbClr val="E7E6E6">
                  <a:lumMod val="10000"/>
                </a:srgbClr>
              </a:solidFill>
              <a:prstDash val="sysDot"/>
            </a:ln>
            <a:effectLst/>
          </p:spPr>
          <p:style>
            <a:lnRef idx="2">
              <a:srgbClr val="FFBF53">
                <a:shade val="50000"/>
              </a:srgbClr>
            </a:lnRef>
            <a:fillRef idx="1">
              <a:srgbClr val="FFBF53"/>
            </a:fillRef>
            <a:effectRef idx="0">
              <a:srgbClr val="FFBF53"/>
            </a:effectRef>
            <a:fontRef idx="minor">
              <a:srgbClr val="FFFFFF"/>
            </a:fontRef>
          </p:style>
        </p:cxnSp>
      </p:grpSp>
      <p:sp>
        <p:nvSpPr>
          <p:cNvPr id="21" name="TextBox 29"/>
          <p:cNvSpPr txBox="1"/>
          <p:nvPr/>
        </p:nvSpPr>
        <p:spPr>
          <a:xfrm>
            <a:off x="1189173" y="1794829"/>
            <a:ext cx="3448172" cy="492443"/>
          </a:xfrm>
          <a:prstGeom prst="rect">
            <a:avLst/>
          </a:prstGeom>
          <a:noFill/>
        </p:spPr>
        <p:txBody>
          <a:bodyPr wrap="square" rtlCol="0">
            <a:spAutoFit/>
          </a:bodyPr>
          <a:lstStyle/>
          <a:p>
            <a:pPr algn="just">
              <a:lnSpc>
                <a:spcPct val="130000"/>
              </a:lnSpc>
            </a:pPr>
            <a:r>
              <a:rPr lang="zh-CN" altLang="en-US" sz="2000" b="1" dirty="0">
                <a:solidFill>
                  <a:schemeClr val="tx1"/>
                </a:solidFill>
                <a:latin typeface="字魂36号-正文宋楷" panose="02000000000000000000" pitchFamily="2" charset="-122"/>
                <a:ea typeface="字魂36号-正文宋楷" panose="02000000000000000000" pitchFamily="2" charset="-122"/>
              </a:rPr>
              <a:t>一、就要心里真正装着群众。</a:t>
            </a:r>
          </a:p>
        </p:txBody>
      </p:sp>
      <p:sp>
        <p:nvSpPr>
          <p:cNvPr id="22" name="TextBox 30"/>
          <p:cNvSpPr txBox="1"/>
          <p:nvPr/>
        </p:nvSpPr>
        <p:spPr>
          <a:xfrm>
            <a:off x="1189173" y="2535641"/>
            <a:ext cx="3448172" cy="1643527"/>
          </a:xfrm>
          <a:prstGeom prst="rect">
            <a:avLst/>
          </a:prstGeom>
          <a:noFill/>
        </p:spPr>
        <p:txBody>
          <a:bodyPr wrap="square" rtlCol="0">
            <a:spAutoFit/>
          </a:bodyPr>
          <a:lstStyle/>
          <a:p>
            <a:pPr algn="just">
              <a:lnSpc>
                <a:spcPct val="160000"/>
              </a:lnSpc>
            </a:pPr>
            <a:r>
              <a:rPr lang="zh-CN" altLang="en-US" sz="900" b="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rPr>
              <a:t>代郑板桥有诗云:“衙斋卧听萧萧竹 ,疑是民间疾苦声。些小吾曹州县吏, -枝-一叶总关情。虽为七品县令,郑板桥心里却始终装着百姓疾苦，菊萧竹声都如民间疾苦声声入耳。习近平总书记在多个场合引用过这句话,充分说明了总书记始终把百姓放在心中的深刻情怀。 “心无百姓莫为官”党员干部就要学习总书记的爱民情怀,向焦裕禄、孔繁森、廖俊波这些典范学习,始终把百姓疾苦放心头、系心间,把老百姓过得好不好放在内心的重要位置。</a:t>
            </a:r>
          </a:p>
        </p:txBody>
      </p:sp>
      <p:sp>
        <p:nvSpPr>
          <p:cNvPr id="25" name="矩形 24"/>
          <p:cNvSpPr/>
          <p:nvPr/>
        </p:nvSpPr>
        <p:spPr>
          <a:xfrm>
            <a:off x="5088257" y="1340486"/>
            <a:ext cx="2784475" cy="2140585"/>
          </a:xfrm>
          <a:prstGeom prst="rect">
            <a:avLst/>
          </a:prstGeom>
          <a:blipFill dpi="0"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a:blipFill>
          <a:ln w="25400" cap="flat" cmpd="sng" algn="ctr">
            <a:noFill/>
            <a:prstDash val="solid"/>
          </a:ln>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solidFill>
                <a:srgbClr val="FFFFFF">
                  <a:lumMod val="50000"/>
                </a:srgbClr>
              </a:solidFill>
              <a:latin typeface="字魂36号-正文宋楷" panose="02000000000000000000" pitchFamily="2" charset="-122"/>
              <a:ea typeface="字魂36号-正文宋楷" panose="02000000000000000000" pitchFamily="2" charset="-122"/>
            </a:endParaRPr>
          </a:p>
        </p:txBody>
      </p:sp>
      <p:sp>
        <p:nvSpPr>
          <p:cNvPr id="26" name="矩形 25"/>
          <p:cNvSpPr/>
          <p:nvPr/>
        </p:nvSpPr>
        <p:spPr>
          <a:xfrm flipH="1">
            <a:off x="5087622" y="3481071"/>
            <a:ext cx="2785745" cy="753110"/>
          </a:xfrm>
          <a:prstGeom prst="rect">
            <a:avLst/>
          </a:prstGeom>
          <a:noFill/>
          <a:ln w="25400" cap="flat" cmpd="sng" algn="ctr">
            <a:solidFill>
              <a:srgbClr val="E7E6E6">
                <a:lumMod val="10000"/>
              </a:srgbClr>
            </a:solidFill>
            <a:prstDash val="solid"/>
          </a:ln>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2400">
              <a:solidFill>
                <a:srgbClr val="FFFFFF">
                  <a:lumMod val="50000"/>
                </a:srgbClr>
              </a:solidFill>
              <a:latin typeface="字魂36号-正文宋楷" panose="02000000000000000000" pitchFamily="2" charset="-122"/>
              <a:ea typeface="字魂36号-正文宋楷" panose="02000000000000000000" pitchFamily="2" charset="-122"/>
            </a:endParaRPr>
          </a:p>
        </p:txBody>
      </p:sp>
      <p:sp>
        <p:nvSpPr>
          <p:cNvPr id="30" name="TextBox 9"/>
          <p:cNvSpPr txBox="1"/>
          <p:nvPr/>
        </p:nvSpPr>
        <p:spPr>
          <a:xfrm flipH="1">
            <a:off x="5324475" y="3531870"/>
            <a:ext cx="2447290" cy="369332"/>
          </a:xfrm>
          <a:prstGeom prst="rect">
            <a:avLst/>
          </a:prstGeom>
          <a:noFill/>
        </p:spPr>
        <p:txBody>
          <a:bodyPr wrap="square" rtlCol="0">
            <a:spAutoFit/>
          </a:bodyPr>
          <a:lstStyle/>
          <a:p>
            <a:r>
              <a:rPr lang="en-US" altLang="zh-CN" b="1" dirty="0">
                <a:solidFill>
                  <a:schemeClr val="tx1"/>
                </a:solidFill>
                <a:latin typeface="字魂36号-正文宋楷" panose="02000000000000000000" pitchFamily="2" charset="-122"/>
                <a:ea typeface="字魂36号-正文宋楷" panose="02000000000000000000" pitchFamily="2" charset="-122"/>
              </a:rPr>
              <a:t>学习总书记爱民情怀</a:t>
            </a:r>
          </a:p>
        </p:txBody>
      </p:sp>
      <p:cxnSp>
        <p:nvCxnSpPr>
          <p:cNvPr id="31" name="直接连接符 30"/>
          <p:cNvCxnSpPr/>
          <p:nvPr/>
        </p:nvCxnSpPr>
        <p:spPr>
          <a:xfrm flipH="1">
            <a:off x="5259070" y="3899535"/>
            <a:ext cx="2485390" cy="0"/>
          </a:xfrm>
          <a:prstGeom prst="line">
            <a:avLst/>
          </a:prstGeom>
          <a:noFill/>
          <a:ln w="12700" cap="flat" cmpd="sng" algn="ctr">
            <a:solidFill>
              <a:srgbClr val="E7E6E6">
                <a:lumMod val="10000"/>
              </a:srgbClr>
            </a:solidFill>
            <a:prstDash val="solid"/>
          </a:ln>
          <a:effectLst/>
        </p:spPr>
        <p:style>
          <a:lnRef idx="1">
            <a:srgbClr val="FFBF53"/>
          </a:lnRef>
          <a:fillRef idx="0">
            <a:srgbClr val="FFBF53"/>
          </a:fillRef>
          <a:effectRef idx="0">
            <a:srgbClr val="FFBF53"/>
          </a:effectRef>
          <a:fontRef idx="minor">
            <a:srgbClr val="000000"/>
          </a:fontRef>
        </p:style>
      </p:cxnSp>
      <p:sp>
        <p:nvSpPr>
          <p:cNvPr id="32" name="TextBox 12"/>
          <p:cNvSpPr txBox="1"/>
          <p:nvPr/>
        </p:nvSpPr>
        <p:spPr>
          <a:xfrm flipH="1">
            <a:off x="5147945" y="3935096"/>
            <a:ext cx="2801620" cy="230832"/>
          </a:xfrm>
          <a:prstGeom prst="rect">
            <a:avLst/>
          </a:prstGeom>
          <a:noFill/>
        </p:spPr>
        <p:txBody>
          <a:bodyPr wrap="square" rtlCol="0">
            <a:spAutoFit/>
          </a:bodyPr>
          <a:lstStyle/>
          <a:p>
            <a:r>
              <a:rPr lang="en-US" altLang="zh-CN" sz="900" spc="10">
                <a:solidFill>
                  <a:schemeClr val="tx1"/>
                </a:solidFill>
                <a:latin typeface="字魂36号-正文宋楷" panose="02000000000000000000" pitchFamily="2" charset="-122"/>
                <a:ea typeface="字魂36号-正文宋楷" panose="02000000000000000000" pitchFamily="2" charset="-122"/>
              </a:rPr>
              <a:t>Learning general secretary's love for the people</a:t>
            </a:r>
          </a:p>
        </p:txBody>
      </p:sp>
      <p:pic>
        <p:nvPicPr>
          <p:cNvPr id="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randombar(horizontal)">
                                      <p:cBhvr>
                                        <p:cTn id="35" dur="500"/>
                                        <p:tgtEl>
                                          <p:spTgt spid="25"/>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randombar(horizontal)">
                                      <p:cBhvr>
                                        <p:cTn id="47" dur="500"/>
                                        <p:tgtEl>
                                          <p:spTgt spid="31"/>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randombar(horizontal)">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2" grpId="0"/>
      <p:bldP spid="25" grpId="0" animBg="1"/>
      <p:bldP spid="26" grpId="0" animBg="1"/>
      <p:bldP spid="30"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读懂总书记用典中的人们情怀</a:t>
            </a:r>
          </a:p>
        </p:txBody>
      </p:sp>
      <p:pic>
        <p:nvPicPr>
          <p:cNvPr id="6" name="图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 y="271913"/>
            <a:ext cx="5572125" cy="6469977"/>
          </a:xfrm>
          <a:prstGeom prst="rect">
            <a:avLst/>
          </a:prstGeom>
        </p:spPr>
      </p:pic>
      <p:cxnSp>
        <p:nvCxnSpPr>
          <p:cNvPr id="9" name="直接连接符 8"/>
          <p:cNvCxnSpPr/>
          <p:nvPr/>
        </p:nvCxnSpPr>
        <p:spPr>
          <a:xfrm>
            <a:off x="4710110" y="1201565"/>
            <a:ext cx="0" cy="348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56729" y="1370333"/>
            <a:ext cx="1593000" cy="0"/>
          </a:xfrm>
          <a:prstGeom prst="line">
            <a:avLst/>
          </a:prstGeom>
          <a:ln w="12700">
            <a:solidFill>
              <a:srgbClr val="B8010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756729" y="1814793"/>
            <a:ext cx="1593000" cy="0"/>
          </a:xfrm>
          <a:prstGeom prst="line">
            <a:avLst/>
          </a:prstGeom>
          <a:ln w="12700">
            <a:solidFill>
              <a:srgbClr val="B8010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710110" y="137033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710110" y="239297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710110" y="341561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710110" y="443825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262195" y="1201436"/>
            <a:ext cx="410086" cy="3416320"/>
          </a:xfrm>
          <a:prstGeom prst="rect">
            <a:avLst/>
          </a:prstGeom>
          <a:noFill/>
        </p:spPr>
        <p:txBody>
          <a:bodyPr wrap="square" rtlCol="0">
            <a:spAutoFit/>
          </a:bodyPr>
          <a:lstStyle/>
          <a:p>
            <a:r>
              <a:rPr lang="zh-CN" altLang="en-US" dirty="0">
                <a:solidFill>
                  <a:srgbClr val="990000"/>
                </a:solidFill>
                <a:latin typeface="字魂36号-正文宋楷" panose="02000000000000000000" pitchFamily="2" charset="-122"/>
                <a:ea typeface="字魂36号-正文宋楷" panose="02000000000000000000" pitchFamily="2" charset="-122"/>
              </a:rPr>
              <a:t>二就要时刻相信且依靠群众</a:t>
            </a:r>
          </a:p>
        </p:txBody>
      </p:sp>
      <p:sp>
        <p:nvSpPr>
          <p:cNvPr id="33" name="矩形 32"/>
          <p:cNvSpPr/>
          <p:nvPr/>
        </p:nvSpPr>
        <p:spPr>
          <a:xfrm>
            <a:off x="4839337" y="1964690"/>
            <a:ext cx="3616325" cy="2723823"/>
          </a:xfrm>
          <a:prstGeom prst="rect">
            <a:avLst/>
          </a:prstGeom>
        </p:spPr>
        <p:txBody>
          <a:bodyPr vert="horz" wrap="square">
            <a:spAutoFit/>
          </a:bodyPr>
          <a:lstStyle/>
          <a:p>
            <a:pPr>
              <a:lnSpc>
                <a:spcPct val="190000"/>
              </a:lnSpc>
            </a:pPr>
            <a:r>
              <a:rPr lang="zh-CN" altLang="en-US" sz="1000" dirty="0">
                <a:latin typeface="字魂36号-正文宋楷" panose="02000000000000000000" pitchFamily="2" charset="-122"/>
                <a:ea typeface="字魂36号-正文宋楷" panose="02000000000000000000" pitchFamily="2" charset="-122"/>
                <a:cs typeface="微软雅黑 Light" panose="020B0502040204020203" charset="-122"/>
              </a:rPr>
              <a:t>“水能载舟,亦能覆舟”, 群众的力量是无穷的。始终坚持“从群众中来到群众中去”的群众路线，是中国共产党取得革命和建设成功的珍贵经验。革命战争时期,中国共产党与人民有着“鱼水之情”, 依靠广大人民群众的拥护,以“小米加步枪”的劣势装备打败了“武装到牙齿”的敌人，最终赢得了民族独立和人民解放。社会主义建设时期,我们仍要相信群众、依靠群众,将群众的力量拧成-一股绳,共同铸就全面建成小康社会的强大动力。学习总书记的爱民情怀，就要学会相信群众的力量,倾听群众的呼声,凝聚群众的智慧。</a:t>
            </a:r>
          </a:p>
        </p:txBody>
      </p:sp>
      <p:sp>
        <p:nvSpPr>
          <p:cNvPr id="36" name="文本框 35"/>
          <p:cNvSpPr txBox="1"/>
          <p:nvPr/>
        </p:nvSpPr>
        <p:spPr>
          <a:xfrm>
            <a:off x="5123825" y="1448112"/>
            <a:ext cx="2873773" cy="323165"/>
          </a:xfrm>
          <a:prstGeom prst="rect">
            <a:avLst/>
          </a:prstGeom>
          <a:noFill/>
        </p:spPr>
        <p:txBody>
          <a:bodyPr wrap="square" rtlCol="0">
            <a:spAutoFit/>
          </a:bodyPr>
          <a:lstStyle/>
          <a:p>
            <a:pPr algn="ctr"/>
            <a:r>
              <a:rPr lang="zh-CN" altLang="en-US" sz="1500" dirty="0">
                <a:solidFill>
                  <a:srgbClr val="990000"/>
                </a:solidFill>
                <a:latin typeface="字魂36号-正文宋楷" panose="02000000000000000000" pitchFamily="2" charset="-122"/>
                <a:ea typeface="字魂36号-正文宋楷" panose="02000000000000000000" pitchFamily="2" charset="-122"/>
              </a:rPr>
              <a:t>学习总书记爱民情怀</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randombar(horizontal)">
                                      <p:cBhvr>
                                        <p:cTn id="27" dur="500"/>
                                        <p:tgtEl>
                                          <p:spTgt spid="45"/>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randombar(horizontal)">
                                      <p:cBhvr>
                                        <p:cTn id="31" dur="500"/>
                                        <p:tgtEl>
                                          <p:spTgt spid="46"/>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randombar(horizontal)">
                                      <p:cBhvr>
                                        <p:cTn id="35" dur="500"/>
                                        <p:tgtEl>
                                          <p:spTgt spid="23"/>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randombar(horizontal)">
                                      <p:cBhvr>
                                        <p:cTn id="39" dur="500"/>
                                        <p:tgtEl>
                                          <p:spTgt spid="48"/>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randombar(horizontal)">
                                      <p:cBhvr>
                                        <p:cTn id="43" dur="500"/>
                                        <p:tgtEl>
                                          <p:spTgt spid="24"/>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randombar(horizontal)">
                                      <p:cBhvr>
                                        <p:cTn id="47" dur="500"/>
                                        <p:tgtEl>
                                          <p:spTgt spid="33"/>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33"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 name="图片 15"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3" y="622936"/>
            <a:ext cx="9208135" cy="4603115"/>
          </a:xfrm>
          <a:prstGeom prst="rect">
            <a:avLst/>
          </a:prstGeom>
        </p:spPr>
      </p:pic>
      <p:pic>
        <p:nvPicPr>
          <p:cNvPr id="5" name="图片 4" descr="59f5d90a6dde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3417" y="356870"/>
            <a:ext cx="2756535" cy="2756535"/>
          </a:xfrm>
          <a:prstGeom prst="rect">
            <a:avLst/>
          </a:prstGeom>
        </p:spPr>
      </p:pic>
      <p:sp>
        <p:nvSpPr>
          <p:cNvPr id="6" name="文本框 5"/>
          <p:cNvSpPr txBox="1"/>
          <p:nvPr/>
        </p:nvSpPr>
        <p:spPr>
          <a:xfrm>
            <a:off x="4055745" y="734695"/>
            <a:ext cx="1049020" cy="1200329"/>
          </a:xfrm>
          <a:prstGeom prst="rect">
            <a:avLst/>
          </a:prstGeom>
          <a:noFill/>
        </p:spPr>
        <p:txBody>
          <a:bodyPr wrap="square" rtlCol="0">
            <a:spAutoFit/>
          </a:bodyPr>
          <a:lstStyle/>
          <a:p>
            <a:r>
              <a:rPr lang="zh-CN" altLang="zh-CN" sz="72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叁</a:t>
            </a:r>
          </a:p>
        </p:txBody>
      </p:sp>
      <p:sp>
        <p:nvSpPr>
          <p:cNvPr id="7" name="文本框 6"/>
          <p:cNvSpPr txBox="1"/>
          <p:nvPr/>
        </p:nvSpPr>
        <p:spPr>
          <a:xfrm>
            <a:off x="2396490" y="2964816"/>
            <a:ext cx="4606290" cy="461665"/>
          </a:xfrm>
          <a:prstGeom prst="rect">
            <a:avLst/>
          </a:prstGeom>
          <a:noFill/>
        </p:spPr>
        <p:txBody>
          <a:bodyPr wrap="square" rtlCol="0" anchor="t">
            <a:spAutoFit/>
          </a:bodyPr>
          <a:lstStyle/>
          <a:p>
            <a:pPr algn="dist">
              <a:spcBef>
                <a:spcPct val="50000"/>
              </a:spcBef>
            </a:pPr>
            <a:r>
              <a:rPr lang="zh-CN" altLang="en-US" sz="24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平语近人之仁政达天下</a:t>
            </a:r>
          </a:p>
        </p:txBody>
      </p:sp>
      <p:cxnSp>
        <p:nvCxnSpPr>
          <p:cNvPr id="8" name="直接连接符 7"/>
          <p:cNvCxnSpPr/>
          <p:nvPr/>
        </p:nvCxnSpPr>
        <p:spPr>
          <a:xfrm>
            <a:off x="1497967" y="3397250"/>
            <a:ext cx="61474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45715" y="3439796"/>
            <a:ext cx="4069080" cy="246221"/>
          </a:xfrm>
          <a:prstGeom prst="rect">
            <a:avLst/>
          </a:prstGeom>
          <a:noFill/>
        </p:spPr>
        <p:txBody>
          <a:bodyPr wrap="square" rtlCol="0">
            <a:spAutoFit/>
          </a:bodyPr>
          <a:lstStyle/>
          <a:p>
            <a:pPr algn="dist"/>
            <a:r>
              <a:rPr lang="zh-CN" altLang="en-US" sz="1000">
                <a:latin typeface="字魂36号-正文宋楷" panose="02000000000000000000" pitchFamily="2" charset="-122"/>
                <a:ea typeface="字魂36号-正文宋楷" panose="02000000000000000000" pitchFamily="2" charset="-122"/>
              </a:rPr>
              <a:t>The policy of benevolence is universal.</a:t>
            </a: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453223" y="105226"/>
            <a:ext cx="1981631"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平语近人之仁政达天下</a:t>
            </a:r>
          </a:p>
        </p:txBody>
      </p:sp>
      <p:pic>
        <p:nvPicPr>
          <p:cNvPr id="2" name="图片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4988831" y="195157"/>
            <a:ext cx="3178270" cy="5143500"/>
          </a:xfrm>
          <a:prstGeom prst="rect">
            <a:avLst/>
          </a:prstGeom>
        </p:spPr>
      </p:pic>
      <p:cxnSp>
        <p:nvCxnSpPr>
          <p:cNvPr id="12" name="直接连接符 11"/>
          <p:cNvCxnSpPr/>
          <p:nvPr/>
        </p:nvCxnSpPr>
        <p:spPr>
          <a:xfrm>
            <a:off x="3853046" y="1177767"/>
            <a:ext cx="0" cy="4777002"/>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82161" y="1177767"/>
            <a:ext cx="0" cy="4777002"/>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35000" y="1635761"/>
            <a:ext cx="3164840" cy="3170099"/>
          </a:xfrm>
          <a:prstGeom prst="rect">
            <a:avLst/>
          </a:prstGeom>
          <a:noFill/>
        </p:spPr>
        <p:txBody>
          <a:bodyPr wrap="square" rtlCol="0">
            <a:spAutoFit/>
          </a:bodyPr>
          <a:lstStyle/>
          <a:p>
            <a:pPr>
              <a:lnSpc>
                <a:spcPct val="200000"/>
              </a:lnSpc>
            </a:pPr>
            <a:r>
              <a:rPr lang="zh-CN" altLang="en-US" sz="1000">
                <a:latin typeface="字魂36号-正文宋楷" panose="02000000000000000000" pitchFamily="2" charset="-122"/>
                <a:ea typeface="字魂36号-正文宋楷" panose="02000000000000000000" pitchFamily="2" charset="-122"/>
                <a:cs typeface="华文楷体" panose="02010600040101010101" charset="-122"/>
              </a:rPr>
              <a:t>在中国的传统文化当中,特别是儒家文化,一直强调“仁"这个字。仁就是爱人,就是为民。千百年来,儒家文化当中的这种仁政的思想,成为了中国传统政治文化当中的优秀基因。直到今天,习近平总书记的治国理政思想当中,对于传统的仁政思想,有很多创造性转化和创新性发展。治国有常民为本,仁政达天下。他在讲话中不止一次提到,人民对美好生活的向往,就是我们的奋斗目标。让老百姓能够共享改革开放的成果,让老百姓能够得到更多更多的实惠，让老百姓有更多的获得感、安全感和幸福感。</a:t>
            </a:r>
          </a:p>
        </p:txBody>
      </p:sp>
      <p:sp>
        <p:nvSpPr>
          <p:cNvPr id="20" name="圆角矩形 19"/>
          <p:cNvSpPr/>
          <p:nvPr/>
        </p:nvSpPr>
        <p:spPr>
          <a:xfrm>
            <a:off x="797560" y="1177925"/>
            <a:ext cx="433070" cy="480060"/>
          </a:xfrm>
          <a:prstGeom prst="roundRect">
            <a:avLst>
              <a:gd name="adj" fmla="val 6312"/>
            </a:avLst>
          </a:prstGeom>
          <a:solidFill>
            <a:srgbClr val="B80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字魂36号-正文宋楷" panose="02000000000000000000" pitchFamily="2" charset="-122"/>
                <a:ea typeface="字魂36号-正文宋楷" panose="02000000000000000000" pitchFamily="2" charset="-122"/>
                <a:cs typeface="微软雅黑 Light" panose="020B0502040204020203" charset="-122"/>
                <a:sym typeface="+mn-ea"/>
              </a:rPr>
              <a:t>仁</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平语近人之仁政达天下</a:t>
            </a:r>
          </a:p>
        </p:txBody>
      </p:sp>
      <p:pic>
        <p:nvPicPr>
          <p:cNvPr id="4" name="图片 3"/>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a:fillRect/>
          </a:stretch>
        </p:blipFill>
        <p:spPr>
          <a:xfrm>
            <a:off x="6006518" y="2888030"/>
            <a:ext cx="3165422" cy="2255921"/>
          </a:xfrm>
          <a:prstGeom prst="rect">
            <a:avLst/>
          </a:prstGeom>
        </p:spPr>
      </p:pic>
      <p:cxnSp>
        <p:nvCxnSpPr>
          <p:cNvPr id="44" name="直接连接符 43"/>
          <p:cNvCxnSpPr/>
          <p:nvPr/>
        </p:nvCxnSpPr>
        <p:spPr>
          <a:xfrm>
            <a:off x="5633360" y="1568160"/>
            <a:ext cx="3591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762591" y="1568160"/>
            <a:ext cx="810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868670" y="1568160"/>
            <a:ext cx="810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51366" y="1197188"/>
            <a:ext cx="753452" cy="756000"/>
            <a:chOff x="1268488" y="1595651"/>
            <a:chExt cx="1004602" cy="1008000"/>
          </a:xfrm>
        </p:grpSpPr>
        <p:grpSp>
          <p:nvGrpSpPr>
            <p:cNvPr id="29" name="组合 28"/>
            <p:cNvGrpSpPr>
              <a:grpSpLocks noChangeAspect="1"/>
            </p:cNvGrpSpPr>
            <p:nvPr/>
          </p:nvGrpSpPr>
          <p:grpSpPr>
            <a:xfrm>
              <a:off x="1268488" y="1595651"/>
              <a:ext cx="1004602" cy="1008000"/>
              <a:chOff x="2196374" y="1702077"/>
              <a:chExt cx="3335201" cy="3346481"/>
            </a:xfrm>
          </p:grpSpPr>
          <p:sp>
            <p:nvSpPr>
              <p:cNvPr id="30" name="任意多边形 29"/>
              <p:cNvSpPr/>
              <p:nvPr/>
            </p:nvSpPr>
            <p:spPr>
              <a:xfrm>
                <a:off x="2196374" y="1702077"/>
                <a:ext cx="3335201" cy="3346481"/>
              </a:xfrm>
              <a:custGeom>
                <a:avLst/>
                <a:gdLst>
                  <a:gd name="connsiteX0" fmla="*/ 2244139 w 3609914"/>
                  <a:gd name="connsiteY0" fmla="*/ 0 h 3622122"/>
                  <a:gd name="connsiteX1" fmla="*/ 3609914 w 3609914"/>
                  <a:gd name="connsiteY1" fmla="*/ 1365775 h 3622122"/>
                  <a:gd name="connsiteX2" fmla="*/ 3600064 w 3609914"/>
                  <a:gd name="connsiteY2" fmla="*/ 1373901 h 3622122"/>
                  <a:gd name="connsiteX3" fmla="*/ 3415937 w 3609914"/>
                  <a:gd name="connsiteY3" fmla="*/ 1818424 h 3622122"/>
                  <a:gd name="connsiteX4" fmla="*/ 3600064 w 3609914"/>
                  <a:gd name="connsiteY4" fmla="*/ 2262947 h 3622122"/>
                  <a:gd name="connsiteX5" fmla="*/ 3606120 w 3609914"/>
                  <a:gd name="connsiteY5" fmla="*/ 2267943 h 3622122"/>
                  <a:gd name="connsiteX6" fmla="*/ 2251942 w 3609914"/>
                  <a:gd name="connsiteY6" fmla="*/ 3622122 h 3622122"/>
                  <a:gd name="connsiteX7" fmla="*/ 2246199 w 3609914"/>
                  <a:gd name="connsiteY7" fmla="*/ 3615162 h 3622122"/>
                  <a:gd name="connsiteX8" fmla="*/ 1801676 w 3609914"/>
                  <a:gd name="connsiteY8" fmla="*/ 3431035 h 3622122"/>
                  <a:gd name="connsiteX9" fmla="*/ 1357153 w 3609914"/>
                  <a:gd name="connsiteY9" fmla="*/ 3615162 h 3622122"/>
                  <a:gd name="connsiteX10" fmla="*/ 1351411 w 3609914"/>
                  <a:gd name="connsiteY10" fmla="*/ 3622122 h 3622122"/>
                  <a:gd name="connsiteX11" fmla="*/ 3794 w 3609914"/>
                  <a:gd name="connsiteY11" fmla="*/ 2274505 h 3622122"/>
                  <a:gd name="connsiteX12" fmla="*/ 17802 w 3609914"/>
                  <a:gd name="connsiteY12" fmla="*/ 2262947 h 3622122"/>
                  <a:gd name="connsiteX13" fmla="*/ 201929 w 3609914"/>
                  <a:gd name="connsiteY13" fmla="*/ 1818424 h 3622122"/>
                  <a:gd name="connsiteX14" fmla="*/ 17802 w 3609914"/>
                  <a:gd name="connsiteY14" fmla="*/ 1373901 h 3622122"/>
                  <a:gd name="connsiteX15" fmla="*/ 0 w 3609914"/>
                  <a:gd name="connsiteY15" fmla="*/ 1359213 h 3622122"/>
                  <a:gd name="connsiteX16" fmla="*/ 1357122 w 3609914"/>
                  <a:gd name="connsiteY16" fmla="*/ 2091 h 3622122"/>
                  <a:gd name="connsiteX17" fmla="*/ 1447927 w 3609914"/>
                  <a:gd name="connsiteY17" fmla="*/ 77012 h 3622122"/>
                  <a:gd name="connsiteX18" fmla="*/ 1799411 w 3609914"/>
                  <a:gd name="connsiteY18" fmla="*/ 184375 h 3622122"/>
                  <a:gd name="connsiteX19" fmla="*/ 2243934 w 3609914"/>
                  <a:gd name="connsiteY19" fmla="*/ 248 h 3622122"/>
                  <a:gd name="connsiteX20" fmla="*/ 2244139 w 3609914"/>
                  <a:gd name="connsiteY20" fmla="*/ 0 h 36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14" h="3622122">
                    <a:moveTo>
                      <a:pt x="2244139" y="0"/>
                    </a:moveTo>
                    <a:lnTo>
                      <a:pt x="3609914" y="1365775"/>
                    </a:lnTo>
                    <a:lnTo>
                      <a:pt x="3600064" y="1373901"/>
                    </a:lnTo>
                    <a:cubicBezTo>
                      <a:pt x="3486301" y="1487665"/>
                      <a:pt x="3415937" y="1644827"/>
                      <a:pt x="3415937" y="1818424"/>
                    </a:cubicBezTo>
                    <a:cubicBezTo>
                      <a:pt x="3415937" y="1992021"/>
                      <a:pt x="3486301" y="2149184"/>
                      <a:pt x="3600064" y="2262947"/>
                    </a:cubicBezTo>
                    <a:lnTo>
                      <a:pt x="3606120" y="2267943"/>
                    </a:lnTo>
                    <a:lnTo>
                      <a:pt x="2251942" y="3622122"/>
                    </a:lnTo>
                    <a:lnTo>
                      <a:pt x="2246199" y="3615162"/>
                    </a:lnTo>
                    <a:cubicBezTo>
                      <a:pt x="2132436" y="3501399"/>
                      <a:pt x="1975273" y="3431035"/>
                      <a:pt x="1801676" y="3431035"/>
                    </a:cubicBezTo>
                    <a:cubicBezTo>
                      <a:pt x="1628079" y="3431035"/>
                      <a:pt x="1470917" y="3501399"/>
                      <a:pt x="1357153" y="3615162"/>
                    </a:cubicBezTo>
                    <a:lnTo>
                      <a:pt x="1351411" y="3622122"/>
                    </a:lnTo>
                    <a:lnTo>
                      <a:pt x="3794" y="2274505"/>
                    </a:lnTo>
                    <a:lnTo>
                      <a:pt x="17802" y="2262947"/>
                    </a:lnTo>
                    <a:cubicBezTo>
                      <a:pt x="131565" y="2149184"/>
                      <a:pt x="201929" y="1992021"/>
                      <a:pt x="201929" y="1818424"/>
                    </a:cubicBezTo>
                    <a:cubicBezTo>
                      <a:pt x="201929" y="1644827"/>
                      <a:pt x="131565" y="1487665"/>
                      <a:pt x="17802" y="1373901"/>
                    </a:cubicBezTo>
                    <a:lnTo>
                      <a:pt x="0" y="1359213"/>
                    </a:lnTo>
                    <a:lnTo>
                      <a:pt x="1357122" y="2091"/>
                    </a:lnTo>
                    <a:lnTo>
                      <a:pt x="1447927" y="77012"/>
                    </a:lnTo>
                    <a:cubicBezTo>
                      <a:pt x="1548260" y="144795"/>
                      <a:pt x="1669213" y="184375"/>
                      <a:pt x="1799411" y="184375"/>
                    </a:cubicBezTo>
                    <a:cubicBezTo>
                      <a:pt x="1973008" y="184375"/>
                      <a:pt x="2130171" y="114011"/>
                      <a:pt x="2243934" y="248"/>
                    </a:cubicBezTo>
                    <a:lnTo>
                      <a:pt x="224413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31" name="任意多边形 30"/>
              <p:cNvSpPr>
                <a:spLocks noChangeAspect="1"/>
              </p:cNvSpPr>
              <p:nvPr/>
            </p:nvSpPr>
            <p:spPr>
              <a:xfrm>
                <a:off x="2303254" y="1809317"/>
                <a:ext cx="3121441" cy="3132000"/>
              </a:xfrm>
              <a:custGeom>
                <a:avLst/>
                <a:gdLst>
                  <a:gd name="connsiteX0" fmla="*/ 2244139 w 3609914"/>
                  <a:gd name="connsiteY0" fmla="*/ 0 h 3622122"/>
                  <a:gd name="connsiteX1" fmla="*/ 3609914 w 3609914"/>
                  <a:gd name="connsiteY1" fmla="*/ 1365775 h 3622122"/>
                  <a:gd name="connsiteX2" fmla="*/ 3600064 w 3609914"/>
                  <a:gd name="connsiteY2" fmla="*/ 1373901 h 3622122"/>
                  <a:gd name="connsiteX3" fmla="*/ 3415937 w 3609914"/>
                  <a:gd name="connsiteY3" fmla="*/ 1818424 h 3622122"/>
                  <a:gd name="connsiteX4" fmla="*/ 3600064 w 3609914"/>
                  <a:gd name="connsiteY4" fmla="*/ 2262947 h 3622122"/>
                  <a:gd name="connsiteX5" fmla="*/ 3606120 w 3609914"/>
                  <a:gd name="connsiteY5" fmla="*/ 2267943 h 3622122"/>
                  <a:gd name="connsiteX6" fmla="*/ 2251942 w 3609914"/>
                  <a:gd name="connsiteY6" fmla="*/ 3622122 h 3622122"/>
                  <a:gd name="connsiteX7" fmla="*/ 2246199 w 3609914"/>
                  <a:gd name="connsiteY7" fmla="*/ 3615162 h 3622122"/>
                  <a:gd name="connsiteX8" fmla="*/ 1801676 w 3609914"/>
                  <a:gd name="connsiteY8" fmla="*/ 3431035 h 3622122"/>
                  <a:gd name="connsiteX9" fmla="*/ 1357153 w 3609914"/>
                  <a:gd name="connsiteY9" fmla="*/ 3615162 h 3622122"/>
                  <a:gd name="connsiteX10" fmla="*/ 1351411 w 3609914"/>
                  <a:gd name="connsiteY10" fmla="*/ 3622122 h 3622122"/>
                  <a:gd name="connsiteX11" fmla="*/ 3794 w 3609914"/>
                  <a:gd name="connsiteY11" fmla="*/ 2274505 h 3622122"/>
                  <a:gd name="connsiteX12" fmla="*/ 17802 w 3609914"/>
                  <a:gd name="connsiteY12" fmla="*/ 2262947 h 3622122"/>
                  <a:gd name="connsiteX13" fmla="*/ 201929 w 3609914"/>
                  <a:gd name="connsiteY13" fmla="*/ 1818424 h 3622122"/>
                  <a:gd name="connsiteX14" fmla="*/ 17802 w 3609914"/>
                  <a:gd name="connsiteY14" fmla="*/ 1373901 h 3622122"/>
                  <a:gd name="connsiteX15" fmla="*/ 0 w 3609914"/>
                  <a:gd name="connsiteY15" fmla="*/ 1359213 h 3622122"/>
                  <a:gd name="connsiteX16" fmla="*/ 1357122 w 3609914"/>
                  <a:gd name="connsiteY16" fmla="*/ 2091 h 3622122"/>
                  <a:gd name="connsiteX17" fmla="*/ 1447927 w 3609914"/>
                  <a:gd name="connsiteY17" fmla="*/ 77012 h 3622122"/>
                  <a:gd name="connsiteX18" fmla="*/ 1799411 w 3609914"/>
                  <a:gd name="connsiteY18" fmla="*/ 184375 h 3622122"/>
                  <a:gd name="connsiteX19" fmla="*/ 2243934 w 3609914"/>
                  <a:gd name="connsiteY19" fmla="*/ 248 h 3622122"/>
                  <a:gd name="connsiteX20" fmla="*/ 2244139 w 3609914"/>
                  <a:gd name="connsiteY20" fmla="*/ 0 h 36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14" h="3622122">
                    <a:moveTo>
                      <a:pt x="2244139" y="0"/>
                    </a:moveTo>
                    <a:lnTo>
                      <a:pt x="3609914" y="1365775"/>
                    </a:lnTo>
                    <a:lnTo>
                      <a:pt x="3600064" y="1373901"/>
                    </a:lnTo>
                    <a:cubicBezTo>
                      <a:pt x="3486301" y="1487665"/>
                      <a:pt x="3415937" y="1644827"/>
                      <a:pt x="3415937" y="1818424"/>
                    </a:cubicBezTo>
                    <a:cubicBezTo>
                      <a:pt x="3415937" y="1992021"/>
                      <a:pt x="3486301" y="2149184"/>
                      <a:pt x="3600064" y="2262947"/>
                    </a:cubicBezTo>
                    <a:lnTo>
                      <a:pt x="3606120" y="2267943"/>
                    </a:lnTo>
                    <a:lnTo>
                      <a:pt x="2251942" y="3622122"/>
                    </a:lnTo>
                    <a:lnTo>
                      <a:pt x="2246199" y="3615162"/>
                    </a:lnTo>
                    <a:cubicBezTo>
                      <a:pt x="2132436" y="3501399"/>
                      <a:pt x="1975273" y="3431035"/>
                      <a:pt x="1801676" y="3431035"/>
                    </a:cubicBezTo>
                    <a:cubicBezTo>
                      <a:pt x="1628079" y="3431035"/>
                      <a:pt x="1470917" y="3501399"/>
                      <a:pt x="1357153" y="3615162"/>
                    </a:cubicBezTo>
                    <a:lnTo>
                      <a:pt x="1351411" y="3622122"/>
                    </a:lnTo>
                    <a:lnTo>
                      <a:pt x="3794" y="2274505"/>
                    </a:lnTo>
                    <a:lnTo>
                      <a:pt x="17802" y="2262947"/>
                    </a:lnTo>
                    <a:cubicBezTo>
                      <a:pt x="131565" y="2149184"/>
                      <a:pt x="201929" y="1992021"/>
                      <a:pt x="201929" y="1818424"/>
                    </a:cubicBezTo>
                    <a:cubicBezTo>
                      <a:pt x="201929" y="1644827"/>
                      <a:pt x="131565" y="1487665"/>
                      <a:pt x="17802" y="1373901"/>
                    </a:cubicBezTo>
                    <a:lnTo>
                      <a:pt x="0" y="1359213"/>
                    </a:lnTo>
                    <a:lnTo>
                      <a:pt x="1357122" y="2091"/>
                    </a:lnTo>
                    <a:lnTo>
                      <a:pt x="1447927" y="77012"/>
                    </a:lnTo>
                    <a:cubicBezTo>
                      <a:pt x="1548260" y="144795"/>
                      <a:pt x="1669213" y="184375"/>
                      <a:pt x="1799411" y="184375"/>
                    </a:cubicBezTo>
                    <a:cubicBezTo>
                      <a:pt x="1973008" y="184375"/>
                      <a:pt x="2130171" y="114011"/>
                      <a:pt x="2243934" y="248"/>
                    </a:cubicBezTo>
                    <a:lnTo>
                      <a:pt x="2244139" y="0"/>
                    </a:ln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sp>
          <p:nvSpPr>
            <p:cNvPr id="50" name="文本框 49"/>
            <p:cNvSpPr txBox="1"/>
            <p:nvPr/>
          </p:nvSpPr>
          <p:spPr>
            <a:xfrm>
              <a:off x="1504571" y="1847206"/>
              <a:ext cx="487466" cy="492443"/>
            </a:xfrm>
            <a:prstGeom prst="rect">
              <a:avLst/>
            </a:prstGeom>
            <a:noFill/>
          </p:spPr>
          <p:txBody>
            <a:bodyPr wrap="square" rtlCol="0">
              <a:spAutoFit/>
            </a:bodyPr>
            <a:lstStyle/>
            <a:p>
              <a:r>
                <a:rPr lang="zh-CN" altLang="en-US" spc="320" dirty="0">
                  <a:solidFill>
                    <a:schemeClr val="bg1"/>
                  </a:solidFill>
                  <a:latin typeface="字魂36号-正文宋楷" panose="02000000000000000000" pitchFamily="2" charset="-122"/>
                  <a:ea typeface="字魂36号-正文宋楷" panose="02000000000000000000" pitchFamily="2" charset="-122"/>
                </a:rPr>
                <a:t>壹</a:t>
              </a:r>
            </a:p>
          </p:txBody>
        </p:sp>
      </p:grpSp>
      <p:grpSp>
        <p:nvGrpSpPr>
          <p:cNvPr id="6" name="组合 5"/>
          <p:cNvGrpSpPr/>
          <p:nvPr/>
        </p:nvGrpSpPr>
        <p:grpSpPr>
          <a:xfrm>
            <a:off x="2854257" y="1197188"/>
            <a:ext cx="753452" cy="756000"/>
            <a:chOff x="3805676" y="1595651"/>
            <a:chExt cx="1004602" cy="1008000"/>
          </a:xfrm>
        </p:grpSpPr>
        <p:grpSp>
          <p:nvGrpSpPr>
            <p:cNvPr id="32" name="组合 31"/>
            <p:cNvGrpSpPr>
              <a:grpSpLocks noChangeAspect="1"/>
            </p:cNvGrpSpPr>
            <p:nvPr/>
          </p:nvGrpSpPr>
          <p:grpSpPr>
            <a:xfrm>
              <a:off x="3805676" y="1595651"/>
              <a:ext cx="1004602" cy="1008000"/>
              <a:chOff x="2196374" y="1702077"/>
              <a:chExt cx="3335201" cy="3346481"/>
            </a:xfrm>
          </p:grpSpPr>
          <p:sp>
            <p:nvSpPr>
              <p:cNvPr id="33" name="任意多边形 32"/>
              <p:cNvSpPr/>
              <p:nvPr/>
            </p:nvSpPr>
            <p:spPr>
              <a:xfrm>
                <a:off x="2196374" y="1702077"/>
                <a:ext cx="3335201" cy="3346481"/>
              </a:xfrm>
              <a:custGeom>
                <a:avLst/>
                <a:gdLst>
                  <a:gd name="connsiteX0" fmla="*/ 2244139 w 3609914"/>
                  <a:gd name="connsiteY0" fmla="*/ 0 h 3622122"/>
                  <a:gd name="connsiteX1" fmla="*/ 3609914 w 3609914"/>
                  <a:gd name="connsiteY1" fmla="*/ 1365775 h 3622122"/>
                  <a:gd name="connsiteX2" fmla="*/ 3600064 w 3609914"/>
                  <a:gd name="connsiteY2" fmla="*/ 1373901 h 3622122"/>
                  <a:gd name="connsiteX3" fmla="*/ 3415937 w 3609914"/>
                  <a:gd name="connsiteY3" fmla="*/ 1818424 h 3622122"/>
                  <a:gd name="connsiteX4" fmla="*/ 3600064 w 3609914"/>
                  <a:gd name="connsiteY4" fmla="*/ 2262947 h 3622122"/>
                  <a:gd name="connsiteX5" fmla="*/ 3606120 w 3609914"/>
                  <a:gd name="connsiteY5" fmla="*/ 2267943 h 3622122"/>
                  <a:gd name="connsiteX6" fmla="*/ 2251942 w 3609914"/>
                  <a:gd name="connsiteY6" fmla="*/ 3622122 h 3622122"/>
                  <a:gd name="connsiteX7" fmla="*/ 2246199 w 3609914"/>
                  <a:gd name="connsiteY7" fmla="*/ 3615162 h 3622122"/>
                  <a:gd name="connsiteX8" fmla="*/ 1801676 w 3609914"/>
                  <a:gd name="connsiteY8" fmla="*/ 3431035 h 3622122"/>
                  <a:gd name="connsiteX9" fmla="*/ 1357153 w 3609914"/>
                  <a:gd name="connsiteY9" fmla="*/ 3615162 h 3622122"/>
                  <a:gd name="connsiteX10" fmla="*/ 1351411 w 3609914"/>
                  <a:gd name="connsiteY10" fmla="*/ 3622122 h 3622122"/>
                  <a:gd name="connsiteX11" fmla="*/ 3794 w 3609914"/>
                  <a:gd name="connsiteY11" fmla="*/ 2274505 h 3622122"/>
                  <a:gd name="connsiteX12" fmla="*/ 17802 w 3609914"/>
                  <a:gd name="connsiteY12" fmla="*/ 2262947 h 3622122"/>
                  <a:gd name="connsiteX13" fmla="*/ 201929 w 3609914"/>
                  <a:gd name="connsiteY13" fmla="*/ 1818424 h 3622122"/>
                  <a:gd name="connsiteX14" fmla="*/ 17802 w 3609914"/>
                  <a:gd name="connsiteY14" fmla="*/ 1373901 h 3622122"/>
                  <a:gd name="connsiteX15" fmla="*/ 0 w 3609914"/>
                  <a:gd name="connsiteY15" fmla="*/ 1359213 h 3622122"/>
                  <a:gd name="connsiteX16" fmla="*/ 1357122 w 3609914"/>
                  <a:gd name="connsiteY16" fmla="*/ 2091 h 3622122"/>
                  <a:gd name="connsiteX17" fmla="*/ 1447927 w 3609914"/>
                  <a:gd name="connsiteY17" fmla="*/ 77012 h 3622122"/>
                  <a:gd name="connsiteX18" fmla="*/ 1799411 w 3609914"/>
                  <a:gd name="connsiteY18" fmla="*/ 184375 h 3622122"/>
                  <a:gd name="connsiteX19" fmla="*/ 2243934 w 3609914"/>
                  <a:gd name="connsiteY19" fmla="*/ 248 h 3622122"/>
                  <a:gd name="connsiteX20" fmla="*/ 2244139 w 3609914"/>
                  <a:gd name="connsiteY20" fmla="*/ 0 h 36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14" h="3622122">
                    <a:moveTo>
                      <a:pt x="2244139" y="0"/>
                    </a:moveTo>
                    <a:lnTo>
                      <a:pt x="3609914" y="1365775"/>
                    </a:lnTo>
                    <a:lnTo>
                      <a:pt x="3600064" y="1373901"/>
                    </a:lnTo>
                    <a:cubicBezTo>
                      <a:pt x="3486301" y="1487665"/>
                      <a:pt x="3415937" y="1644827"/>
                      <a:pt x="3415937" y="1818424"/>
                    </a:cubicBezTo>
                    <a:cubicBezTo>
                      <a:pt x="3415937" y="1992021"/>
                      <a:pt x="3486301" y="2149184"/>
                      <a:pt x="3600064" y="2262947"/>
                    </a:cubicBezTo>
                    <a:lnTo>
                      <a:pt x="3606120" y="2267943"/>
                    </a:lnTo>
                    <a:lnTo>
                      <a:pt x="2251942" y="3622122"/>
                    </a:lnTo>
                    <a:lnTo>
                      <a:pt x="2246199" y="3615162"/>
                    </a:lnTo>
                    <a:cubicBezTo>
                      <a:pt x="2132436" y="3501399"/>
                      <a:pt x="1975273" y="3431035"/>
                      <a:pt x="1801676" y="3431035"/>
                    </a:cubicBezTo>
                    <a:cubicBezTo>
                      <a:pt x="1628079" y="3431035"/>
                      <a:pt x="1470917" y="3501399"/>
                      <a:pt x="1357153" y="3615162"/>
                    </a:cubicBezTo>
                    <a:lnTo>
                      <a:pt x="1351411" y="3622122"/>
                    </a:lnTo>
                    <a:lnTo>
                      <a:pt x="3794" y="2274505"/>
                    </a:lnTo>
                    <a:lnTo>
                      <a:pt x="17802" y="2262947"/>
                    </a:lnTo>
                    <a:cubicBezTo>
                      <a:pt x="131565" y="2149184"/>
                      <a:pt x="201929" y="1992021"/>
                      <a:pt x="201929" y="1818424"/>
                    </a:cubicBezTo>
                    <a:cubicBezTo>
                      <a:pt x="201929" y="1644827"/>
                      <a:pt x="131565" y="1487665"/>
                      <a:pt x="17802" y="1373901"/>
                    </a:cubicBezTo>
                    <a:lnTo>
                      <a:pt x="0" y="1359213"/>
                    </a:lnTo>
                    <a:lnTo>
                      <a:pt x="1357122" y="2091"/>
                    </a:lnTo>
                    <a:lnTo>
                      <a:pt x="1447927" y="77012"/>
                    </a:lnTo>
                    <a:cubicBezTo>
                      <a:pt x="1548260" y="144795"/>
                      <a:pt x="1669213" y="184375"/>
                      <a:pt x="1799411" y="184375"/>
                    </a:cubicBezTo>
                    <a:cubicBezTo>
                      <a:pt x="1973008" y="184375"/>
                      <a:pt x="2130171" y="114011"/>
                      <a:pt x="2243934" y="248"/>
                    </a:cubicBezTo>
                    <a:lnTo>
                      <a:pt x="224413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34" name="任意多边形 33"/>
              <p:cNvSpPr>
                <a:spLocks noChangeAspect="1"/>
              </p:cNvSpPr>
              <p:nvPr/>
            </p:nvSpPr>
            <p:spPr>
              <a:xfrm>
                <a:off x="2303254" y="1809317"/>
                <a:ext cx="3121441" cy="3132000"/>
              </a:xfrm>
              <a:custGeom>
                <a:avLst/>
                <a:gdLst>
                  <a:gd name="connsiteX0" fmla="*/ 2244139 w 3609914"/>
                  <a:gd name="connsiteY0" fmla="*/ 0 h 3622122"/>
                  <a:gd name="connsiteX1" fmla="*/ 3609914 w 3609914"/>
                  <a:gd name="connsiteY1" fmla="*/ 1365775 h 3622122"/>
                  <a:gd name="connsiteX2" fmla="*/ 3600064 w 3609914"/>
                  <a:gd name="connsiteY2" fmla="*/ 1373901 h 3622122"/>
                  <a:gd name="connsiteX3" fmla="*/ 3415937 w 3609914"/>
                  <a:gd name="connsiteY3" fmla="*/ 1818424 h 3622122"/>
                  <a:gd name="connsiteX4" fmla="*/ 3600064 w 3609914"/>
                  <a:gd name="connsiteY4" fmla="*/ 2262947 h 3622122"/>
                  <a:gd name="connsiteX5" fmla="*/ 3606120 w 3609914"/>
                  <a:gd name="connsiteY5" fmla="*/ 2267943 h 3622122"/>
                  <a:gd name="connsiteX6" fmla="*/ 2251942 w 3609914"/>
                  <a:gd name="connsiteY6" fmla="*/ 3622122 h 3622122"/>
                  <a:gd name="connsiteX7" fmla="*/ 2246199 w 3609914"/>
                  <a:gd name="connsiteY7" fmla="*/ 3615162 h 3622122"/>
                  <a:gd name="connsiteX8" fmla="*/ 1801676 w 3609914"/>
                  <a:gd name="connsiteY8" fmla="*/ 3431035 h 3622122"/>
                  <a:gd name="connsiteX9" fmla="*/ 1357153 w 3609914"/>
                  <a:gd name="connsiteY9" fmla="*/ 3615162 h 3622122"/>
                  <a:gd name="connsiteX10" fmla="*/ 1351411 w 3609914"/>
                  <a:gd name="connsiteY10" fmla="*/ 3622122 h 3622122"/>
                  <a:gd name="connsiteX11" fmla="*/ 3794 w 3609914"/>
                  <a:gd name="connsiteY11" fmla="*/ 2274505 h 3622122"/>
                  <a:gd name="connsiteX12" fmla="*/ 17802 w 3609914"/>
                  <a:gd name="connsiteY12" fmla="*/ 2262947 h 3622122"/>
                  <a:gd name="connsiteX13" fmla="*/ 201929 w 3609914"/>
                  <a:gd name="connsiteY13" fmla="*/ 1818424 h 3622122"/>
                  <a:gd name="connsiteX14" fmla="*/ 17802 w 3609914"/>
                  <a:gd name="connsiteY14" fmla="*/ 1373901 h 3622122"/>
                  <a:gd name="connsiteX15" fmla="*/ 0 w 3609914"/>
                  <a:gd name="connsiteY15" fmla="*/ 1359213 h 3622122"/>
                  <a:gd name="connsiteX16" fmla="*/ 1357122 w 3609914"/>
                  <a:gd name="connsiteY16" fmla="*/ 2091 h 3622122"/>
                  <a:gd name="connsiteX17" fmla="*/ 1447927 w 3609914"/>
                  <a:gd name="connsiteY17" fmla="*/ 77012 h 3622122"/>
                  <a:gd name="connsiteX18" fmla="*/ 1799411 w 3609914"/>
                  <a:gd name="connsiteY18" fmla="*/ 184375 h 3622122"/>
                  <a:gd name="connsiteX19" fmla="*/ 2243934 w 3609914"/>
                  <a:gd name="connsiteY19" fmla="*/ 248 h 3622122"/>
                  <a:gd name="connsiteX20" fmla="*/ 2244139 w 3609914"/>
                  <a:gd name="connsiteY20" fmla="*/ 0 h 36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14" h="3622122">
                    <a:moveTo>
                      <a:pt x="2244139" y="0"/>
                    </a:moveTo>
                    <a:lnTo>
                      <a:pt x="3609914" y="1365775"/>
                    </a:lnTo>
                    <a:lnTo>
                      <a:pt x="3600064" y="1373901"/>
                    </a:lnTo>
                    <a:cubicBezTo>
                      <a:pt x="3486301" y="1487665"/>
                      <a:pt x="3415937" y="1644827"/>
                      <a:pt x="3415937" y="1818424"/>
                    </a:cubicBezTo>
                    <a:cubicBezTo>
                      <a:pt x="3415937" y="1992021"/>
                      <a:pt x="3486301" y="2149184"/>
                      <a:pt x="3600064" y="2262947"/>
                    </a:cubicBezTo>
                    <a:lnTo>
                      <a:pt x="3606120" y="2267943"/>
                    </a:lnTo>
                    <a:lnTo>
                      <a:pt x="2251942" y="3622122"/>
                    </a:lnTo>
                    <a:lnTo>
                      <a:pt x="2246199" y="3615162"/>
                    </a:lnTo>
                    <a:cubicBezTo>
                      <a:pt x="2132436" y="3501399"/>
                      <a:pt x="1975273" y="3431035"/>
                      <a:pt x="1801676" y="3431035"/>
                    </a:cubicBezTo>
                    <a:cubicBezTo>
                      <a:pt x="1628079" y="3431035"/>
                      <a:pt x="1470917" y="3501399"/>
                      <a:pt x="1357153" y="3615162"/>
                    </a:cubicBezTo>
                    <a:lnTo>
                      <a:pt x="1351411" y="3622122"/>
                    </a:lnTo>
                    <a:lnTo>
                      <a:pt x="3794" y="2274505"/>
                    </a:lnTo>
                    <a:lnTo>
                      <a:pt x="17802" y="2262947"/>
                    </a:lnTo>
                    <a:cubicBezTo>
                      <a:pt x="131565" y="2149184"/>
                      <a:pt x="201929" y="1992021"/>
                      <a:pt x="201929" y="1818424"/>
                    </a:cubicBezTo>
                    <a:cubicBezTo>
                      <a:pt x="201929" y="1644827"/>
                      <a:pt x="131565" y="1487665"/>
                      <a:pt x="17802" y="1373901"/>
                    </a:cubicBezTo>
                    <a:lnTo>
                      <a:pt x="0" y="1359213"/>
                    </a:lnTo>
                    <a:lnTo>
                      <a:pt x="1357122" y="2091"/>
                    </a:lnTo>
                    <a:lnTo>
                      <a:pt x="1447927" y="77012"/>
                    </a:lnTo>
                    <a:cubicBezTo>
                      <a:pt x="1548260" y="144795"/>
                      <a:pt x="1669213" y="184375"/>
                      <a:pt x="1799411" y="184375"/>
                    </a:cubicBezTo>
                    <a:cubicBezTo>
                      <a:pt x="1973008" y="184375"/>
                      <a:pt x="2130171" y="114011"/>
                      <a:pt x="2243934" y="248"/>
                    </a:cubicBezTo>
                    <a:lnTo>
                      <a:pt x="2244139" y="0"/>
                    </a:ln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sp>
          <p:nvSpPr>
            <p:cNvPr id="51" name="文本框 50"/>
            <p:cNvSpPr txBox="1"/>
            <p:nvPr/>
          </p:nvSpPr>
          <p:spPr>
            <a:xfrm>
              <a:off x="4042649" y="1847206"/>
              <a:ext cx="487466" cy="492443"/>
            </a:xfrm>
            <a:prstGeom prst="rect">
              <a:avLst/>
            </a:prstGeom>
            <a:noFill/>
          </p:spPr>
          <p:txBody>
            <a:bodyPr wrap="square" rtlCol="0">
              <a:spAutoFit/>
            </a:bodyPr>
            <a:lstStyle/>
            <a:p>
              <a:r>
                <a:rPr lang="zh-CN" altLang="en-US" spc="320" dirty="0">
                  <a:solidFill>
                    <a:schemeClr val="bg1"/>
                  </a:solidFill>
                  <a:latin typeface="字魂36号-正文宋楷" panose="02000000000000000000" pitchFamily="2" charset="-122"/>
                  <a:ea typeface="字魂36号-正文宋楷" panose="02000000000000000000" pitchFamily="2" charset="-122"/>
                </a:rPr>
                <a:t>贰</a:t>
              </a:r>
            </a:p>
          </p:txBody>
        </p:sp>
      </p:grpSp>
      <p:grpSp>
        <p:nvGrpSpPr>
          <p:cNvPr id="9" name="组合 8"/>
          <p:cNvGrpSpPr/>
          <p:nvPr/>
        </p:nvGrpSpPr>
        <p:grpSpPr>
          <a:xfrm>
            <a:off x="4730489" y="1197188"/>
            <a:ext cx="753452" cy="756000"/>
            <a:chOff x="6307318" y="1595651"/>
            <a:chExt cx="1004602" cy="1008000"/>
          </a:xfrm>
        </p:grpSpPr>
        <p:grpSp>
          <p:nvGrpSpPr>
            <p:cNvPr id="45" name="组合 44"/>
            <p:cNvGrpSpPr>
              <a:grpSpLocks noChangeAspect="1"/>
            </p:cNvGrpSpPr>
            <p:nvPr/>
          </p:nvGrpSpPr>
          <p:grpSpPr>
            <a:xfrm>
              <a:off x="6307318" y="1595651"/>
              <a:ext cx="1004602" cy="1008000"/>
              <a:chOff x="2196374" y="1702077"/>
              <a:chExt cx="3335201" cy="3346481"/>
            </a:xfrm>
          </p:grpSpPr>
          <p:sp>
            <p:nvSpPr>
              <p:cNvPr id="46" name="任意多边形 45"/>
              <p:cNvSpPr/>
              <p:nvPr/>
            </p:nvSpPr>
            <p:spPr>
              <a:xfrm>
                <a:off x="2196374" y="1702077"/>
                <a:ext cx="3335201" cy="3346481"/>
              </a:xfrm>
              <a:custGeom>
                <a:avLst/>
                <a:gdLst>
                  <a:gd name="connsiteX0" fmla="*/ 2244139 w 3609914"/>
                  <a:gd name="connsiteY0" fmla="*/ 0 h 3622122"/>
                  <a:gd name="connsiteX1" fmla="*/ 3609914 w 3609914"/>
                  <a:gd name="connsiteY1" fmla="*/ 1365775 h 3622122"/>
                  <a:gd name="connsiteX2" fmla="*/ 3600064 w 3609914"/>
                  <a:gd name="connsiteY2" fmla="*/ 1373901 h 3622122"/>
                  <a:gd name="connsiteX3" fmla="*/ 3415937 w 3609914"/>
                  <a:gd name="connsiteY3" fmla="*/ 1818424 h 3622122"/>
                  <a:gd name="connsiteX4" fmla="*/ 3600064 w 3609914"/>
                  <a:gd name="connsiteY4" fmla="*/ 2262947 h 3622122"/>
                  <a:gd name="connsiteX5" fmla="*/ 3606120 w 3609914"/>
                  <a:gd name="connsiteY5" fmla="*/ 2267943 h 3622122"/>
                  <a:gd name="connsiteX6" fmla="*/ 2251942 w 3609914"/>
                  <a:gd name="connsiteY6" fmla="*/ 3622122 h 3622122"/>
                  <a:gd name="connsiteX7" fmla="*/ 2246199 w 3609914"/>
                  <a:gd name="connsiteY7" fmla="*/ 3615162 h 3622122"/>
                  <a:gd name="connsiteX8" fmla="*/ 1801676 w 3609914"/>
                  <a:gd name="connsiteY8" fmla="*/ 3431035 h 3622122"/>
                  <a:gd name="connsiteX9" fmla="*/ 1357153 w 3609914"/>
                  <a:gd name="connsiteY9" fmla="*/ 3615162 h 3622122"/>
                  <a:gd name="connsiteX10" fmla="*/ 1351411 w 3609914"/>
                  <a:gd name="connsiteY10" fmla="*/ 3622122 h 3622122"/>
                  <a:gd name="connsiteX11" fmla="*/ 3794 w 3609914"/>
                  <a:gd name="connsiteY11" fmla="*/ 2274505 h 3622122"/>
                  <a:gd name="connsiteX12" fmla="*/ 17802 w 3609914"/>
                  <a:gd name="connsiteY12" fmla="*/ 2262947 h 3622122"/>
                  <a:gd name="connsiteX13" fmla="*/ 201929 w 3609914"/>
                  <a:gd name="connsiteY13" fmla="*/ 1818424 h 3622122"/>
                  <a:gd name="connsiteX14" fmla="*/ 17802 w 3609914"/>
                  <a:gd name="connsiteY14" fmla="*/ 1373901 h 3622122"/>
                  <a:gd name="connsiteX15" fmla="*/ 0 w 3609914"/>
                  <a:gd name="connsiteY15" fmla="*/ 1359213 h 3622122"/>
                  <a:gd name="connsiteX16" fmla="*/ 1357122 w 3609914"/>
                  <a:gd name="connsiteY16" fmla="*/ 2091 h 3622122"/>
                  <a:gd name="connsiteX17" fmla="*/ 1447927 w 3609914"/>
                  <a:gd name="connsiteY17" fmla="*/ 77012 h 3622122"/>
                  <a:gd name="connsiteX18" fmla="*/ 1799411 w 3609914"/>
                  <a:gd name="connsiteY18" fmla="*/ 184375 h 3622122"/>
                  <a:gd name="connsiteX19" fmla="*/ 2243934 w 3609914"/>
                  <a:gd name="connsiteY19" fmla="*/ 248 h 3622122"/>
                  <a:gd name="connsiteX20" fmla="*/ 2244139 w 3609914"/>
                  <a:gd name="connsiteY20" fmla="*/ 0 h 36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14" h="3622122">
                    <a:moveTo>
                      <a:pt x="2244139" y="0"/>
                    </a:moveTo>
                    <a:lnTo>
                      <a:pt x="3609914" y="1365775"/>
                    </a:lnTo>
                    <a:lnTo>
                      <a:pt x="3600064" y="1373901"/>
                    </a:lnTo>
                    <a:cubicBezTo>
                      <a:pt x="3486301" y="1487665"/>
                      <a:pt x="3415937" y="1644827"/>
                      <a:pt x="3415937" y="1818424"/>
                    </a:cubicBezTo>
                    <a:cubicBezTo>
                      <a:pt x="3415937" y="1992021"/>
                      <a:pt x="3486301" y="2149184"/>
                      <a:pt x="3600064" y="2262947"/>
                    </a:cubicBezTo>
                    <a:lnTo>
                      <a:pt x="3606120" y="2267943"/>
                    </a:lnTo>
                    <a:lnTo>
                      <a:pt x="2251942" y="3622122"/>
                    </a:lnTo>
                    <a:lnTo>
                      <a:pt x="2246199" y="3615162"/>
                    </a:lnTo>
                    <a:cubicBezTo>
                      <a:pt x="2132436" y="3501399"/>
                      <a:pt x="1975273" y="3431035"/>
                      <a:pt x="1801676" y="3431035"/>
                    </a:cubicBezTo>
                    <a:cubicBezTo>
                      <a:pt x="1628079" y="3431035"/>
                      <a:pt x="1470917" y="3501399"/>
                      <a:pt x="1357153" y="3615162"/>
                    </a:cubicBezTo>
                    <a:lnTo>
                      <a:pt x="1351411" y="3622122"/>
                    </a:lnTo>
                    <a:lnTo>
                      <a:pt x="3794" y="2274505"/>
                    </a:lnTo>
                    <a:lnTo>
                      <a:pt x="17802" y="2262947"/>
                    </a:lnTo>
                    <a:cubicBezTo>
                      <a:pt x="131565" y="2149184"/>
                      <a:pt x="201929" y="1992021"/>
                      <a:pt x="201929" y="1818424"/>
                    </a:cubicBezTo>
                    <a:cubicBezTo>
                      <a:pt x="201929" y="1644827"/>
                      <a:pt x="131565" y="1487665"/>
                      <a:pt x="17802" y="1373901"/>
                    </a:cubicBezTo>
                    <a:lnTo>
                      <a:pt x="0" y="1359213"/>
                    </a:lnTo>
                    <a:lnTo>
                      <a:pt x="1357122" y="2091"/>
                    </a:lnTo>
                    <a:lnTo>
                      <a:pt x="1447927" y="77012"/>
                    </a:lnTo>
                    <a:cubicBezTo>
                      <a:pt x="1548260" y="144795"/>
                      <a:pt x="1669213" y="184375"/>
                      <a:pt x="1799411" y="184375"/>
                    </a:cubicBezTo>
                    <a:cubicBezTo>
                      <a:pt x="1973008" y="184375"/>
                      <a:pt x="2130171" y="114011"/>
                      <a:pt x="2243934" y="248"/>
                    </a:cubicBezTo>
                    <a:lnTo>
                      <a:pt x="224413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47" name="任意多边形 46"/>
              <p:cNvSpPr>
                <a:spLocks noChangeAspect="1"/>
              </p:cNvSpPr>
              <p:nvPr/>
            </p:nvSpPr>
            <p:spPr>
              <a:xfrm>
                <a:off x="2303254" y="1809317"/>
                <a:ext cx="3121441" cy="3132000"/>
              </a:xfrm>
              <a:custGeom>
                <a:avLst/>
                <a:gdLst>
                  <a:gd name="connsiteX0" fmla="*/ 2244139 w 3609914"/>
                  <a:gd name="connsiteY0" fmla="*/ 0 h 3622122"/>
                  <a:gd name="connsiteX1" fmla="*/ 3609914 w 3609914"/>
                  <a:gd name="connsiteY1" fmla="*/ 1365775 h 3622122"/>
                  <a:gd name="connsiteX2" fmla="*/ 3600064 w 3609914"/>
                  <a:gd name="connsiteY2" fmla="*/ 1373901 h 3622122"/>
                  <a:gd name="connsiteX3" fmla="*/ 3415937 w 3609914"/>
                  <a:gd name="connsiteY3" fmla="*/ 1818424 h 3622122"/>
                  <a:gd name="connsiteX4" fmla="*/ 3600064 w 3609914"/>
                  <a:gd name="connsiteY4" fmla="*/ 2262947 h 3622122"/>
                  <a:gd name="connsiteX5" fmla="*/ 3606120 w 3609914"/>
                  <a:gd name="connsiteY5" fmla="*/ 2267943 h 3622122"/>
                  <a:gd name="connsiteX6" fmla="*/ 2251942 w 3609914"/>
                  <a:gd name="connsiteY6" fmla="*/ 3622122 h 3622122"/>
                  <a:gd name="connsiteX7" fmla="*/ 2246199 w 3609914"/>
                  <a:gd name="connsiteY7" fmla="*/ 3615162 h 3622122"/>
                  <a:gd name="connsiteX8" fmla="*/ 1801676 w 3609914"/>
                  <a:gd name="connsiteY8" fmla="*/ 3431035 h 3622122"/>
                  <a:gd name="connsiteX9" fmla="*/ 1357153 w 3609914"/>
                  <a:gd name="connsiteY9" fmla="*/ 3615162 h 3622122"/>
                  <a:gd name="connsiteX10" fmla="*/ 1351411 w 3609914"/>
                  <a:gd name="connsiteY10" fmla="*/ 3622122 h 3622122"/>
                  <a:gd name="connsiteX11" fmla="*/ 3794 w 3609914"/>
                  <a:gd name="connsiteY11" fmla="*/ 2274505 h 3622122"/>
                  <a:gd name="connsiteX12" fmla="*/ 17802 w 3609914"/>
                  <a:gd name="connsiteY12" fmla="*/ 2262947 h 3622122"/>
                  <a:gd name="connsiteX13" fmla="*/ 201929 w 3609914"/>
                  <a:gd name="connsiteY13" fmla="*/ 1818424 h 3622122"/>
                  <a:gd name="connsiteX14" fmla="*/ 17802 w 3609914"/>
                  <a:gd name="connsiteY14" fmla="*/ 1373901 h 3622122"/>
                  <a:gd name="connsiteX15" fmla="*/ 0 w 3609914"/>
                  <a:gd name="connsiteY15" fmla="*/ 1359213 h 3622122"/>
                  <a:gd name="connsiteX16" fmla="*/ 1357122 w 3609914"/>
                  <a:gd name="connsiteY16" fmla="*/ 2091 h 3622122"/>
                  <a:gd name="connsiteX17" fmla="*/ 1447927 w 3609914"/>
                  <a:gd name="connsiteY17" fmla="*/ 77012 h 3622122"/>
                  <a:gd name="connsiteX18" fmla="*/ 1799411 w 3609914"/>
                  <a:gd name="connsiteY18" fmla="*/ 184375 h 3622122"/>
                  <a:gd name="connsiteX19" fmla="*/ 2243934 w 3609914"/>
                  <a:gd name="connsiteY19" fmla="*/ 248 h 3622122"/>
                  <a:gd name="connsiteX20" fmla="*/ 2244139 w 3609914"/>
                  <a:gd name="connsiteY20" fmla="*/ 0 h 362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14" h="3622122">
                    <a:moveTo>
                      <a:pt x="2244139" y="0"/>
                    </a:moveTo>
                    <a:lnTo>
                      <a:pt x="3609914" y="1365775"/>
                    </a:lnTo>
                    <a:lnTo>
                      <a:pt x="3600064" y="1373901"/>
                    </a:lnTo>
                    <a:cubicBezTo>
                      <a:pt x="3486301" y="1487665"/>
                      <a:pt x="3415937" y="1644827"/>
                      <a:pt x="3415937" y="1818424"/>
                    </a:cubicBezTo>
                    <a:cubicBezTo>
                      <a:pt x="3415937" y="1992021"/>
                      <a:pt x="3486301" y="2149184"/>
                      <a:pt x="3600064" y="2262947"/>
                    </a:cubicBezTo>
                    <a:lnTo>
                      <a:pt x="3606120" y="2267943"/>
                    </a:lnTo>
                    <a:lnTo>
                      <a:pt x="2251942" y="3622122"/>
                    </a:lnTo>
                    <a:lnTo>
                      <a:pt x="2246199" y="3615162"/>
                    </a:lnTo>
                    <a:cubicBezTo>
                      <a:pt x="2132436" y="3501399"/>
                      <a:pt x="1975273" y="3431035"/>
                      <a:pt x="1801676" y="3431035"/>
                    </a:cubicBezTo>
                    <a:cubicBezTo>
                      <a:pt x="1628079" y="3431035"/>
                      <a:pt x="1470917" y="3501399"/>
                      <a:pt x="1357153" y="3615162"/>
                    </a:cubicBezTo>
                    <a:lnTo>
                      <a:pt x="1351411" y="3622122"/>
                    </a:lnTo>
                    <a:lnTo>
                      <a:pt x="3794" y="2274505"/>
                    </a:lnTo>
                    <a:lnTo>
                      <a:pt x="17802" y="2262947"/>
                    </a:lnTo>
                    <a:cubicBezTo>
                      <a:pt x="131565" y="2149184"/>
                      <a:pt x="201929" y="1992021"/>
                      <a:pt x="201929" y="1818424"/>
                    </a:cubicBezTo>
                    <a:cubicBezTo>
                      <a:pt x="201929" y="1644827"/>
                      <a:pt x="131565" y="1487665"/>
                      <a:pt x="17802" y="1373901"/>
                    </a:cubicBezTo>
                    <a:lnTo>
                      <a:pt x="0" y="1359213"/>
                    </a:lnTo>
                    <a:lnTo>
                      <a:pt x="1357122" y="2091"/>
                    </a:lnTo>
                    <a:lnTo>
                      <a:pt x="1447927" y="77012"/>
                    </a:lnTo>
                    <a:cubicBezTo>
                      <a:pt x="1548260" y="144795"/>
                      <a:pt x="1669213" y="184375"/>
                      <a:pt x="1799411" y="184375"/>
                    </a:cubicBezTo>
                    <a:cubicBezTo>
                      <a:pt x="1973008" y="184375"/>
                      <a:pt x="2130171" y="114011"/>
                      <a:pt x="2243934" y="248"/>
                    </a:cubicBezTo>
                    <a:lnTo>
                      <a:pt x="2244139" y="0"/>
                    </a:ln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sp>
          <p:nvSpPr>
            <p:cNvPr id="52" name="文本框 51"/>
            <p:cNvSpPr txBox="1"/>
            <p:nvPr/>
          </p:nvSpPr>
          <p:spPr>
            <a:xfrm>
              <a:off x="6509315" y="1838622"/>
              <a:ext cx="487466" cy="492443"/>
            </a:xfrm>
            <a:prstGeom prst="rect">
              <a:avLst/>
            </a:prstGeom>
            <a:noFill/>
          </p:spPr>
          <p:txBody>
            <a:bodyPr wrap="square" rtlCol="0">
              <a:spAutoFit/>
            </a:bodyPr>
            <a:lstStyle/>
            <a:p>
              <a:r>
                <a:rPr lang="zh-CN" altLang="en-US" spc="320" dirty="0">
                  <a:solidFill>
                    <a:schemeClr val="bg1"/>
                  </a:solidFill>
                  <a:latin typeface="字魂36号-正文宋楷" panose="02000000000000000000" pitchFamily="2" charset="-122"/>
                  <a:ea typeface="字魂36号-正文宋楷" panose="02000000000000000000" pitchFamily="2" charset="-122"/>
                </a:rPr>
                <a:t>叁</a:t>
              </a:r>
            </a:p>
          </p:txBody>
        </p:sp>
      </p:grpSp>
      <p:sp>
        <p:nvSpPr>
          <p:cNvPr id="53" name="矩形 52"/>
          <p:cNvSpPr/>
          <p:nvPr/>
        </p:nvSpPr>
        <p:spPr>
          <a:xfrm>
            <a:off x="865545" y="2131918"/>
            <a:ext cx="960263" cy="2127647"/>
          </a:xfrm>
          <a:prstGeom prst="rect">
            <a:avLst/>
          </a:prstGeom>
        </p:spPr>
        <p:txBody>
          <a:bodyPr vert="eaVert" wrap="square">
            <a:spAutoFit/>
          </a:bodyPr>
          <a:lstStyle/>
          <a:p>
            <a:pPr>
              <a:lnSpc>
                <a:spcPct val="140000"/>
              </a:lnSpc>
            </a:pPr>
            <a:r>
              <a:rPr lang="zh-CN" altLang="en-US" sz="900" dirty="0">
                <a:latin typeface="字魂36号-正文宋楷" panose="02000000000000000000" pitchFamily="2" charset="-122"/>
                <a:ea typeface="字魂36号-正文宋楷" panose="02000000000000000000" pitchFamily="2" charset="-122"/>
                <a:cs typeface="华文楷体" panose="02010600040101010101" charset="-122"/>
              </a:rPr>
              <a:t>“治国有常,而利民为本”, 出自《淮南子汜论训》。就是说治理国家的原则,最根本的就是要利民,就是要让者百姓得到实实在在的好处。</a:t>
            </a:r>
          </a:p>
        </p:txBody>
      </p:sp>
      <p:sp>
        <p:nvSpPr>
          <p:cNvPr id="54" name="矩形 53"/>
          <p:cNvSpPr/>
          <p:nvPr/>
        </p:nvSpPr>
        <p:spPr>
          <a:xfrm>
            <a:off x="2196462" y="2146205"/>
            <a:ext cx="1541961" cy="2127647"/>
          </a:xfrm>
          <a:prstGeom prst="rect">
            <a:avLst/>
          </a:prstGeom>
        </p:spPr>
        <p:txBody>
          <a:bodyPr vert="eaVert" wrap="square">
            <a:spAutoFit/>
          </a:bodyPr>
          <a:lstStyle/>
          <a:p>
            <a:pPr>
              <a:lnSpc>
                <a:spcPct val="140000"/>
              </a:lnSpc>
            </a:pPr>
            <a:r>
              <a:rPr lang="zh-CN" altLang="en-US" sz="900" dirty="0">
                <a:latin typeface="字魂36号-正文宋楷" panose="02000000000000000000" pitchFamily="2" charset="-122"/>
                <a:ea typeface="字魂36号-正文宋楷" panose="02000000000000000000" pitchFamily="2" charset="-122"/>
                <a:cs typeface="华文楷体" panose="02010600040101010101" charset="-122"/>
              </a:rPr>
              <a:t>2016年,习总书记在学习贯彻党的十八届五中全会精神专题研讨班上引用过这句话,并指出要坚持人民主体地位，顺应人民群众对美好生活的向往。不断实现好、维护好、发展好最广大人民根本利益。做到发展为了人民、发展依靠人民、发展成果由人民共享。</a:t>
            </a:r>
          </a:p>
        </p:txBody>
      </p:sp>
      <p:sp>
        <p:nvSpPr>
          <p:cNvPr id="55" name="矩形 54"/>
          <p:cNvSpPr/>
          <p:nvPr/>
        </p:nvSpPr>
        <p:spPr>
          <a:xfrm>
            <a:off x="4171183" y="2131033"/>
            <a:ext cx="1846659" cy="2127647"/>
          </a:xfrm>
          <a:prstGeom prst="rect">
            <a:avLst/>
          </a:prstGeom>
        </p:spPr>
        <p:txBody>
          <a:bodyPr vert="eaVert" wrap="square">
            <a:spAutoFit/>
          </a:bodyPr>
          <a:lstStyle/>
          <a:p>
            <a:pPr>
              <a:lnSpc>
                <a:spcPct val="100000"/>
              </a:lnSpc>
            </a:pPr>
            <a:r>
              <a:rPr lang="zh-CN" altLang="en-US" sz="900" dirty="0">
                <a:latin typeface="字魂36号-正文宋楷" panose="02000000000000000000" pitchFamily="2" charset="-122"/>
                <a:ea typeface="字魂36号-正文宋楷" panose="02000000000000000000" pitchFamily="2" charset="-122"/>
                <a:cs typeface="华文楷体" panose="02010600040101010101" charset="-122"/>
              </a:rPr>
              <a:t>《淮南子汜论训》还提到"政教有经,而令行为上”利民之事的提出要充分的考虑民意,站在群众的角度想问题,充分的做好调研,并且做好贯彻实施,使政令落到实处。习总书记在河北省阜平县考察扶贫工作时,他走进贫困群众的家,盘腿坐在炕头上,仔细地询问群众的家庭收入、温饱问题、教育问题、医疗问题,问得非常地仔细。脱贫攻坚工程是当代中国最大的民生工程,也是当代中国最大的利民、惠民、富民工程。坚决打赢脱贫攻坚战,让贫困人口共享改革发展的胜利果实。</a:t>
            </a:r>
          </a:p>
        </p:txBody>
      </p:sp>
      <p:cxnSp>
        <p:nvCxnSpPr>
          <p:cNvPr id="37" name="直接连接符 36"/>
          <p:cNvCxnSpPr/>
          <p:nvPr/>
        </p:nvCxnSpPr>
        <p:spPr>
          <a:xfrm>
            <a:off x="4186740" y="1243333"/>
            <a:ext cx="5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652" name="组合 19"/>
          <p:cNvGrpSpPr/>
          <p:nvPr/>
        </p:nvGrpSpPr>
        <p:grpSpPr bwMode="auto">
          <a:xfrm>
            <a:off x="5937252" y="1279526"/>
            <a:ext cx="2427605" cy="733017"/>
            <a:chOff x="4330701" y="2659063"/>
            <a:chExt cx="3779838" cy="733017"/>
          </a:xfrm>
        </p:grpSpPr>
        <p:sp>
          <p:nvSpPr>
            <p:cNvPr id="27656" name="Freeform 5"/>
            <p:cNvSpPr>
              <a:spLocks noChangeArrowheads="1"/>
            </p:cNvSpPr>
            <p:nvPr/>
          </p:nvSpPr>
          <p:spPr bwMode="auto">
            <a:xfrm>
              <a:off x="4330701" y="2659063"/>
              <a:ext cx="3779838" cy="631825"/>
            </a:xfrm>
            <a:custGeom>
              <a:avLst/>
              <a:gdLst>
                <a:gd name="T0" fmla="*/ 2147483646 w 328"/>
                <a:gd name="T1" fmla="*/ 259897265 h 96"/>
                <a:gd name="T2" fmla="*/ 2147483646 w 328"/>
                <a:gd name="T3" fmla="*/ 259897265 h 96"/>
                <a:gd name="T4" fmla="*/ 2147483646 w 328"/>
                <a:gd name="T5" fmla="*/ 563114031 h 96"/>
                <a:gd name="T6" fmla="*/ 2147483646 w 328"/>
                <a:gd name="T7" fmla="*/ 476481610 h 96"/>
                <a:gd name="T8" fmla="*/ 2147483646 w 328"/>
                <a:gd name="T9" fmla="*/ 433162108 h 96"/>
                <a:gd name="T10" fmla="*/ 2147483646 w 328"/>
                <a:gd name="T11" fmla="*/ 1559383589 h 96"/>
                <a:gd name="T12" fmla="*/ 2147483646 w 328"/>
                <a:gd name="T13" fmla="*/ 2147483646 h 96"/>
                <a:gd name="T14" fmla="*/ 2147483646 w 328"/>
                <a:gd name="T15" fmla="*/ 2147483646 h 96"/>
                <a:gd name="T16" fmla="*/ 2147483646 w 328"/>
                <a:gd name="T17" fmla="*/ 2147483646 h 96"/>
                <a:gd name="T18" fmla="*/ 2147483646 w 328"/>
                <a:gd name="T19" fmla="*/ 2147483646 h 96"/>
                <a:gd name="T20" fmla="*/ 2147483646 w 328"/>
                <a:gd name="T21" fmla="*/ 2147483646 h 96"/>
                <a:gd name="T22" fmla="*/ 2147483646 w 328"/>
                <a:gd name="T23" fmla="*/ 2147483646 h 96"/>
                <a:gd name="T24" fmla="*/ 2147483646 w 328"/>
                <a:gd name="T25" fmla="*/ 2147483646 h 96"/>
                <a:gd name="T26" fmla="*/ 2147483646 w 328"/>
                <a:gd name="T27" fmla="*/ 2147483646 h 96"/>
                <a:gd name="T28" fmla="*/ 2147483646 w 328"/>
                <a:gd name="T29" fmla="*/ 2147483646 h 96"/>
                <a:gd name="T30" fmla="*/ 2147483646 w 328"/>
                <a:gd name="T31" fmla="*/ 2147483646 h 96"/>
                <a:gd name="T32" fmla="*/ 2147483646 w 328"/>
                <a:gd name="T33" fmla="*/ 2147483646 h 96"/>
                <a:gd name="T34" fmla="*/ 2147483646 w 328"/>
                <a:gd name="T35" fmla="*/ 2147483646 h 96"/>
                <a:gd name="T36" fmla="*/ 2147483646 w 328"/>
                <a:gd name="T37" fmla="*/ 2147483646 h 96"/>
                <a:gd name="T38" fmla="*/ 2147483646 w 328"/>
                <a:gd name="T39" fmla="*/ 2147483646 h 96"/>
                <a:gd name="T40" fmla="*/ 2147483646 w 328"/>
                <a:gd name="T41" fmla="*/ 2147483646 h 96"/>
                <a:gd name="T42" fmla="*/ 2147483646 w 328"/>
                <a:gd name="T43" fmla="*/ 2147483646 h 96"/>
                <a:gd name="T44" fmla="*/ 2147483646 w 328"/>
                <a:gd name="T45" fmla="*/ 2147483646 h 96"/>
                <a:gd name="T46" fmla="*/ 2147483646 w 328"/>
                <a:gd name="T47" fmla="*/ 2147483646 h 96"/>
                <a:gd name="T48" fmla="*/ 2147483646 w 328"/>
                <a:gd name="T49" fmla="*/ 2147483646 h 96"/>
                <a:gd name="T50" fmla="*/ 2147483646 w 328"/>
                <a:gd name="T51" fmla="*/ 2147483646 h 96"/>
                <a:gd name="T52" fmla="*/ 2147483646 w 328"/>
                <a:gd name="T53" fmla="*/ 2147483646 h 96"/>
                <a:gd name="T54" fmla="*/ 2147483646 w 328"/>
                <a:gd name="T55" fmla="*/ 2147483646 h 96"/>
                <a:gd name="T56" fmla="*/ 2147483646 w 328"/>
                <a:gd name="T57" fmla="*/ 2147483646 h 96"/>
                <a:gd name="T58" fmla="*/ 2147483646 w 328"/>
                <a:gd name="T59" fmla="*/ 2147483646 h 96"/>
                <a:gd name="T60" fmla="*/ 2147483646 w 328"/>
                <a:gd name="T61" fmla="*/ 2147483646 h 96"/>
                <a:gd name="T62" fmla="*/ 2147483646 w 328"/>
                <a:gd name="T63" fmla="*/ 2147483646 h 96"/>
                <a:gd name="T64" fmla="*/ 2147483646 w 328"/>
                <a:gd name="T65" fmla="*/ 2147483646 h 96"/>
                <a:gd name="T66" fmla="*/ 2147483646 w 328"/>
                <a:gd name="T67" fmla="*/ 2147483646 h 96"/>
                <a:gd name="T68" fmla="*/ 1991997674 w 328"/>
                <a:gd name="T69" fmla="*/ 2147483646 h 96"/>
                <a:gd name="T70" fmla="*/ 1062399528 w 328"/>
                <a:gd name="T71" fmla="*/ 1559383589 h 96"/>
                <a:gd name="T72" fmla="*/ 1726406435 w 328"/>
                <a:gd name="T73" fmla="*/ 476481610 h 96"/>
                <a:gd name="T74" fmla="*/ 2147483646 w 328"/>
                <a:gd name="T75" fmla="*/ 476481610 h 96"/>
                <a:gd name="T76" fmla="*/ 2147483646 w 328"/>
                <a:gd name="T77" fmla="*/ 606426951 h 96"/>
                <a:gd name="T78" fmla="*/ 2147483646 w 328"/>
                <a:gd name="T79" fmla="*/ 649746453 h 96"/>
                <a:gd name="T80" fmla="*/ 2147483646 w 328"/>
                <a:gd name="T81" fmla="*/ 606426951 h 96"/>
                <a:gd name="T82" fmla="*/ 2147483646 w 328"/>
                <a:gd name="T83" fmla="*/ 779691795 h 96"/>
                <a:gd name="T84" fmla="*/ 2147483646 w 328"/>
                <a:gd name="T85" fmla="*/ 649746453 h 96"/>
                <a:gd name="T86" fmla="*/ 2147483646 w 328"/>
                <a:gd name="T87" fmla="*/ 736378874 h 96"/>
                <a:gd name="T88" fmla="*/ 2147483646 w 328"/>
                <a:gd name="T89" fmla="*/ 736378874 h 96"/>
                <a:gd name="T90" fmla="*/ 2147483646 w 328"/>
                <a:gd name="T91" fmla="*/ 476481610 h 96"/>
                <a:gd name="T92" fmla="*/ 2147483646 w 328"/>
                <a:gd name="T93" fmla="*/ 389849188 h 96"/>
                <a:gd name="T94" fmla="*/ 2147483646 w 328"/>
                <a:gd name="T95" fmla="*/ 216584345 h 96"/>
                <a:gd name="T96" fmla="*/ 2147483646 w 328"/>
                <a:gd name="T97" fmla="*/ 389849188 h 96"/>
                <a:gd name="T98" fmla="*/ 2147483646 w 328"/>
                <a:gd name="T99" fmla="*/ 173264843 h 96"/>
                <a:gd name="T100" fmla="*/ 2147483646 w 328"/>
                <a:gd name="T101" fmla="*/ 259897265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8" h="96">
                  <a:moveTo>
                    <a:pt x="256" y="6"/>
                  </a:moveTo>
                  <a:cubicBezTo>
                    <a:pt x="261" y="6"/>
                    <a:pt x="261" y="6"/>
                    <a:pt x="261" y="6"/>
                  </a:cubicBezTo>
                  <a:cubicBezTo>
                    <a:pt x="261" y="9"/>
                    <a:pt x="260" y="11"/>
                    <a:pt x="263" y="13"/>
                  </a:cubicBezTo>
                  <a:cubicBezTo>
                    <a:pt x="267" y="13"/>
                    <a:pt x="270" y="13"/>
                    <a:pt x="272" y="11"/>
                  </a:cubicBezTo>
                  <a:cubicBezTo>
                    <a:pt x="278" y="10"/>
                    <a:pt x="292" y="0"/>
                    <a:pt x="295" y="10"/>
                  </a:cubicBezTo>
                  <a:cubicBezTo>
                    <a:pt x="318" y="8"/>
                    <a:pt x="311" y="27"/>
                    <a:pt x="320" y="36"/>
                  </a:cubicBezTo>
                  <a:cubicBezTo>
                    <a:pt x="319" y="50"/>
                    <a:pt x="328" y="63"/>
                    <a:pt x="323" y="79"/>
                  </a:cubicBezTo>
                  <a:cubicBezTo>
                    <a:pt x="321" y="80"/>
                    <a:pt x="321" y="80"/>
                    <a:pt x="321" y="80"/>
                  </a:cubicBezTo>
                  <a:cubicBezTo>
                    <a:pt x="319" y="79"/>
                    <a:pt x="318" y="77"/>
                    <a:pt x="316" y="78"/>
                  </a:cubicBezTo>
                  <a:cubicBezTo>
                    <a:pt x="314" y="79"/>
                    <a:pt x="313" y="80"/>
                    <a:pt x="313" y="82"/>
                  </a:cubicBezTo>
                  <a:cubicBezTo>
                    <a:pt x="309" y="83"/>
                    <a:pt x="310" y="80"/>
                    <a:pt x="308" y="79"/>
                  </a:cubicBezTo>
                  <a:cubicBezTo>
                    <a:pt x="308" y="78"/>
                    <a:pt x="309" y="76"/>
                    <a:pt x="307" y="76"/>
                  </a:cubicBezTo>
                  <a:cubicBezTo>
                    <a:pt x="304" y="75"/>
                    <a:pt x="303" y="77"/>
                    <a:pt x="304" y="79"/>
                  </a:cubicBezTo>
                  <a:cubicBezTo>
                    <a:pt x="304" y="82"/>
                    <a:pt x="304" y="82"/>
                    <a:pt x="304" y="82"/>
                  </a:cubicBezTo>
                  <a:cubicBezTo>
                    <a:pt x="301" y="80"/>
                    <a:pt x="299" y="82"/>
                    <a:pt x="297" y="83"/>
                  </a:cubicBezTo>
                  <a:cubicBezTo>
                    <a:pt x="297" y="85"/>
                    <a:pt x="297" y="85"/>
                    <a:pt x="297" y="85"/>
                  </a:cubicBezTo>
                  <a:cubicBezTo>
                    <a:pt x="294" y="85"/>
                    <a:pt x="294" y="85"/>
                    <a:pt x="294" y="85"/>
                  </a:cubicBezTo>
                  <a:cubicBezTo>
                    <a:pt x="293" y="84"/>
                    <a:pt x="294" y="84"/>
                    <a:pt x="295" y="83"/>
                  </a:cubicBezTo>
                  <a:cubicBezTo>
                    <a:pt x="291" y="82"/>
                    <a:pt x="288" y="76"/>
                    <a:pt x="282" y="80"/>
                  </a:cubicBezTo>
                  <a:cubicBezTo>
                    <a:pt x="282" y="82"/>
                    <a:pt x="282" y="82"/>
                    <a:pt x="282" y="82"/>
                  </a:cubicBezTo>
                  <a:cubicBezTo>
                    <a:pt x="274" y="79"/>
                    <a:pt x="267" y="86"/>
                    <a:pt x="258" y="82"/>
                  </a:cubicBezTo>
                  <a:cubicBezTo>
                    <a:pt x="258" y="81"/>
                    <a:pt x="257" y="80"/>
                    <a:pt x="256" y="80"/>
                  </a:cubicBezTo>
                  <a:cubicBezTo>
                    <a:pt x="254" y="82"/>
                    <a:pt x="252" y="82"/>
                    <a:pt x="249" y="82"/>
                  </a:cubicBezTo>
                  <a:cubicBezTo>
                    <a:pt x="249" y="81"/>
                    <a:pt x="249" y="81"/>
                    <a:pt x="249" y="81"/>
                  </a:cubicBezTo>
                  <a:cubicBezTo>
                    <a:pt x="239" y="80"/>
                    <a:pt x="221" y="76"/>
                    <a:pt x="211" y="82"/>
                  </a:cubicBezTo>
                  <a:cubicBezTo>
                    <a:pt x="207" y="81"/>
                    <a:pt x="204" y="83"/>
                    <a:pt x="201" y="84"/>
                  </a:cubicBezTo>
                  <a:cubicBezTo>
                    <a:pt x="190" y="80"/>
                    <a:pt x="173" y="82"/>
                    <a:pt x="165" y="87"/>
                  </a:cubicBezTo>
                  <a:cubicBezTo>
                    <a:pt x="152" y="88"/>
                    <a:pt x="133" y="83"/>
                    <a:pt x="128" y="83"/>
                  </a:cubicBezTo>
                  <a:cubicBezTo>
                    <a:pt x="118" y="85"/>
                    <a:pt x="105" y="88"/>
                    <a:pt x="93" y="88"/>
                  </a:cubicBezTo>
                  <a:cubicBezTo>
                    <a:pt x="93" y="87"/>
                    <a:pt x="91" y="86"/>
                    <a:pt x="90" y="85"/>
                  </a:cubicBezTo>
                  <a:cubicBezTo>
                    <a:pt x="87" y="84"/>
                    <a:pt x="86" y="86"/>
                    <a:pt x="84" y="87"/>
                  </a:cubicBezTo>
                  <a:cubicBezTo>
                    <a:pt x="86" y="88"/>
                    <a:pt x="86" y="88"/>
                    <a:pt x="86" y="88"/>
                  </a:cubicBezTo>
                  <a:cubicBezTo>
                    <a:pt x="69" y="85"/>
                    <a:pt x="49" y="96"/>
                    <a:pt x="39" y="79"/>
                  </a:cubicBezTo>
                  <a:cubicBezTo>
                    <a:pt x="35" y="73"/>
                    <a:pt x="16" y="76"/>
                    <a:pt x="21" y="66"/>
                  </a:cubicBezTo>
                  <a:cubicBezTo>
                    <a:pt x="18" y="66"/>
                    <a:pt x="17" y="64"/>
                    <a:pt x="15" y="63"/>
                  </a:cubicBezTo>
                  <a:cubicBezTo>
                    <a:pt x="12" y="54"/>
                    <a:pt x="21" y="41"/>
                    <a:pt x="8" y="36"/>
                  </a:cubicBezTo>
                  <a:cubicBezTo>
                    <a:pt x="7" y="27"/>
                    <a:pt x="0" y="15"/>
                    <a:pt x="13" y="11"/>
                  </a:cubicBezTo>
                  <a:cubicBezTo>
                    <a:pt x="18" y="3"/>
                    <a:pt x="26" y="11"/>
                    <a:pt x="32" y="11"/>
                  </a:cubicBezTo>
                  <a:cubicBezTo>
                    <a:pt x="37" y="11"/>
                    <a:pt x="37" y="18"/>
                    <a:pt x="44" y="14"/>
                  </a:cubicBezTo>
                  <a:cubicBezTo>
                    <a:pt x="44" y="15"/>
                    <a:pt x="44" y="15"/>
                    <a:pt x="44" y="15"/>
                  </a:cubicBezTo>
                  <a:cubicBezTo>
                    <a:pt x="52" y="15"/>
                    <a:pt x="65" y="18"/>
                    <a:pt x="74" y="14"/>
                  </a:cubicBezTo>
                  <a:cubicBezTo>
                    <a:pt x="75" y="15"/>
                    <a:pt x="75" y="17"/>
                    <a:pt x="78" y="18"/>
                  </a:cubicBezTo>
                  <a:cubicBezTo>
                    <a:pt x="78" y="14"/>
                    <a:pt x="84" y="17"/>
                    <a:pt x="86" y="15"/>
                  </a:cubicBezTo>
                  <a:cubicBezTo>
                    <a:pt x="87" y="22"/>
                    <a:pt x="99" y="15"/>
                    <a:pt x="104" y="17"/>
                  </a:cubicBezTo>
                  <a:cubicBezTo>
                    <a:pt x="112" y="20"/>
                    <a:pt x="130" y="20"/>
                    <a:pt x="141" y="17"/>
                  </a:cubicBezTo>
                  <a:cubicBezTo>
                    <a:pt x="156" y="24"/>
                    <a:pt x="172" y="14"/>
                    <a:pt x="187" y="11"/>
                  </a:cubicBezTo>
                  <a:cubicBezTo>
                    <a:pt x="192" y="15"/>
                    <a:pt x="197" y="10"/>
                    <a:pt x="201" y="9"/>
                  </a:cubicBezTo>
                  <a:cubicBezTo>
                    <a:pt x="208" y="8"/>
                    <a:pt x="215" y="6"/>
                    <a:pt x="222" y="5"/>
                  </a:cubicBezTo>
                  <a:cubicBezTo>
                    <a:pt x="228" y="13"/>
                    <a:pt x="237" y="9"/>
                    <a:pt x="246" y="9"/>
                  </a:cubicBezTo>
                  <a:cubicBezTo>
                    <a:pt x="252" y="4"/>
                    <a:pt x="252" y="4"/>
                    <a:pt x="252" y="4"/>
                  </a:cubicBezTo>
                  <a:cubicBezTo>
                    <a:pt x="251" y="6"/>
                    <a:pt x="254" y="7"/>
                    <a:pt x="256"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字魂36号-正文宋楷" panose="02000000000000000000" pitchFamily="2" charset="-122"/>
                <a:ea typeface="字魂36号-正文宋楷" panose="02000000000000000000" pitchFamily="2" charset="-122"/>
              </a:endParaRPr>
            </a:p>
          </p:txBody>
        </p:sp>
        <p:sp>
          <p:nvSpPr>
            <p:cNvPr id="27657" name="文本框 21"/>
            <p:cNvSpPr txBox="1">
              <a:spLocks noChangeArrowheads="1"/>
            </p:cNvSpPr>
            <p:nvPr/>
          </p:nvSpPr>
          <p:spPr bwMode="auto">
            <a:xfrm>
              <a:off x="4690632" y="2807305"/>
              <a:ext cx="31500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eaLnBrk="1" hangingPunct="1">
                <a:lnSpc>
                  <a:spcPct val="100000"/>
                </a:lnSpc>
                <a:spcBef>
                  <a:spcPct val="0"/>
                </a:spcBef>
                <a:buFontTx/>
                <a:buNone/>
              </a:pPr>
              <a:r>
                <a:rPr lang="zh-CN" altLang="en-US" sz="1600" b="1" dirty="0">
                  <a:solidFill>
                    <a:schemeClr val="bg1"/>
                  </a:solidFill>
                  <a:latin typeface="字魂36号-正文宋楷" panose="02000000000000000000" pitchFamily="2" charset="-122"/>
                  <a:ea typeface="字魂36号-正文宋楷" panose="02000000000000000000" pitchFamily="2" charset="-122"/>
                  <a:cs typeface="微软雅黑" panose="020B0503020204020204" charset="-122"/>
                </a:rPr>
                <a:t>重民生，利民为本。</a:t>
              </a:r>
            </a:p>
          </p:txBody>
        </p:sp>
      </p:grpSp>
      <p:grpSp>
        <p:nvGrpSpPr>
          <p:cNvPr id="62" name="组合 61"/>
          <p:cNvGrpSpPr/>
          <p:nvPr/>
        </p:nvGrpSpPr>
        <p:grpSpPr>
          <a:xfrm>
            <a:off x="734726" y="4553221"/>
            <a:ext cx="1224439" cy="280497"/>
            <a:chOff x="-164379" y="2115819"/>
            <a:chExt cx="4132029" cy="946576"/>
          </a:xfrm>
        </p:grpSpPr>
        <p:grpSp>
          <p:nvGrpSpPr>
            <p:cNvPr id="63" name="组合 62"/>
            <p:cNvGrpSpPr/>
            <p:nvPr/>
          </p:nvGrpSpPr>
          <p:grpSpPr>
            <a:xfrm>
              <a:off x="-164379" y="2115819"/>
              <a:ext cx="2833724" cy="473287"/>
              <a:chOff x="-8578756" y="1524000"/>
              <a:chExt cx="7847236" cy="1310640"/>
            </a:xfrm>
          </p:grpSpPr>
          <p:sp>
            <p:nvSpPr>
              <p:cNvPr id="64" name="弧形 63"/>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65" name="直接连接符 64"/>
              <p:cNvCxnSpPr>
                <a:stCxn id="64"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7" name="弧形 66"/>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68" name="组合 67"/>
            <p:cNvGrpSpPr/>
            <p:nvPr/>
          </p:nvGrpSpPr>
          <p:grpSpPr>
            <a:xfrm flipH="1" flipV="1">
              <a:off x="1601698" y="2589108"/>
              <a:ext cx="2365952" cy="473287"/>
              <a:chOff x="-7283387" y="1524000"/>
              <a:chExt cx="6551867" cy="1310640"/>
            </a:xfrm>
          </p:grpSpPr>
          <p:sp>
            <p:nvSpPr>
              <p:cNvPr id="69" name="弧形 68"/>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70" name="直接连接符 69"/>
              <p:cNvCxnSpPr>
                <a:stCxn id="69"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randombar(horizontal)">
                                      <p:cBhvr>
                                        <p:cTn id="19" dur="500"/>
                                        <p:tgtEl>
                                          <p:spTgt spid="44"/>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randombar(horizontal)">
                                      <p:cBhvr>
                                        <p:cTn id="23" dur="500"/>
                                        <p:tgtEl>
                                          <p:spTgt spid="4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randombar(horizontal)">
                                      <p:cBhvr>
                                        <p:cTn id="43" dur="500"/>
                                        <p:tgtEl>
                                          <p:spTgt spid="53"/>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randombar(horizontal)">
                                      <p:cBhvr>
                                        <p:cTn id="47" dur="500"/>
                                        <p:tgtEl>
                                          <p:spTgt spid="54"/>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randombar(horizontal)">
                                      <p:cBhvr>
                                        <p:cTn id="51" dur="500"/>
                                        <p:tgtEl>
                                          <p:spTgt spid="55"/>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randombar(horizontal)">
                                      <p:cBhvr>
                                        <p:cTn id="55" dur="500"/>
                                        <p:tgtEl>
                                          <p:spTgt spid="37"/>
                                        </p:tgtEl>
                                      </p:cBhvr>
                                    </p:animEffect>
                                  </p:childTnLst>
                                </p:cTn>
                              </p:par>
                            </p:childTnLst>
                          </p:cTn>
                        </p:par>
                        <p:par>
                          <p:cTn id="56" fill="hold">
                            <p:stCondLst>
                              <p:cond delay="6500"/>
                            </p:stCondLst>
                            <p:childTnLst>
                              <p:par>
                                <p:cTn id="57" presetID="14" presetClass="entr" presetSubtype="10" fill="hold" nodeType="afterEffect">
                                  <p:stCondLst>
                                    <p:cond delay="0"/>
                                  </p:stCondLst>
                                  <p:childTnLst>
                                    <p:set>
                                      <p:cBhvr>
                                        <p:cTn id="58" dur="1" fill="hold">
                                          <p:stCondLst>
                                            <p:cond delay="0"/>
                                          </p:stCondLst>
                                        </p:cTn>
                                        <p:tgtEl>
                                          <p:spTgt spid="27652"/>
                                        </p:tgtEl>
                                        <p:attrNameLst>
                                          <p:attrName>style.visibility</p:attrName>
                                        </p:attrNameLst>
                                      </p:cBhvr>
                                      <p:to>
                                        <p:strVal val="visible"/>
                                      </p:to>
                                    </p:set>
                                    <p:animEffect transition="in" filter="randombar(horizontal)">
                                      <p:cBhvr>
                                        <p:cTn id="59" dur="500"/>
                                        <p:tgtEl>
                                          <p:spTgt spid="27652"/>
                                        </p:tgtEl>
                                      </p:cBhvr>
                                    </p:animEffect>
                                  </p:childTnLst>
                                </p:cTn>
                              </p:par>
                            </p:childTnLst>
                          </p:cTn>
                        </p:par>
                        <p:par>
                          <p:cTn id="60" fill="hold">
                            <p:stCondLst>
                              <p:cond delay="7000"/>
                            </p:stCondLst>
                            <p:childTnLst>
                              <p:par>
                                <p:cTn id="61" presetID="14" presetClass="entr" presetSubtype="10"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randombar(horizontal)">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平语近人之仁政达天下</a:t>
            </a:r>
          </a:p>
        </p:txBody>
      </p:sp>
      <p:grpSp>
        <p:nvGrpSpPr>
          <p:cNvPr id="23" name="组合 22"/>
          <p:cNvGrpSpPr/>
          <p:nvPr/>
        </p:nvGrpSpPr>
        <p:grpSpPr>
          <a:xfrm>
            <a:off x="133985" y="1553846"/>
            <a:ext cx="3430270" cy="3430270"/>
            <a:chOff x="411" y="2032"/>
            <a:chExt cx="6248" cy="6248"/>
          </a:xfrm>
        </p:grpSpPr>
        <p:pic>
          <p:nvPicPr>
            <p:cNvPr id="10" name="图片 9" descr="59f5d90a6dde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1" y="2032"/>
              <a:ext cx="6248" cy="6248"/>
            </a:xfrm>
            <a:prstGeom prst="rect">
              <a:avLst/>
            </a:prstGeom>
          </p:spPr>
        </p:pic>
        <p:sp>
          <p:nvSpPr>
            <p:cNvPr id="11" name="文本框 10"/>
            <p:cNvSpPr txBox="1"/>
            <p:nvPr/>
          </p:nvSpPr>
          <p:spPr>
            <a:xfrm>
              <a:off x="2003" y="3203"/>
              <a:ext cx="3285" cy="1738"/>
            </a:xfrm>
            <a:prstGeom prst="rect">
              <a:avLst/>
            </a:prstGeom>
            <a:noFill/>
          </p:spPr>
          <p:txBody>
            <a:bodyPr wrap="square" rtlCol="0">
              <a:spAutoFit/>
            </a:bodyPr>
            <a:lstStyle/>
            <a:p>
              <a:pPr algn="ctr"/>
              <a:r>
                <a:rPr lang="zh-CN" altLang="en-US" sz="2800">
                  <a:latin typeface="字魂36号-正文宋楷" panose="02000000000000000000" pitchFamily="2" charset="-122"/>
                  <a:ea typeface="字魂36号-正文宋楷" panose="02000000000000000000" pitchFamily="2" charset="-122"/>
                </a:rPr>
                <a:t>兴民德，</a:t>
              </a:r>
            </a:p>
            <a:p>
              <a:pPr algn="ctr"/>
              <a:r>
                <a:rPr lang="zh-CN" altLang="en-US" sz="2800">
                  <a:latin typeface="字魂36号-正文宋楷" panose="02000000000000000000" pitchFamily="2" charset="-122"/>
                  <a:ea typeface="字魂36号-正文宋楷" panose="02000000000000000000" pitchFamily="2" charset="-122"/>
                </a:rPr>
                <a:t>见贤思齐</a:t>
              </a:r>
            </a:p>
          </p:txBody>
        </p:sp>
      </p:grpSp>
      <p:pic>
        <p:nvPicPr>
          <p:cNvPr id="14" name="图片 13"/>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564255" y="1384301"/>
            <a:ext cx="830580" cy="819785"/>
          </a:xfrm>
          <a:prstGeom prst="rect">
            <a:avLst/>
          </a:prstGeom>
        </p:spPr>
      </p:pic>
      <p:pic>
        <p:nvPicPr>
          <p:cNvPr id="13" name="图片 1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564255" y="2560320"/>
            <a:ext cx="830580" cy="819785"/>
          </a:xfrm>
          <a:prstGeom prst="rect">
            <a:avLst/>
          </a:prstGeom>
        </p:spPr>
      </p:pic>
      <p:pic>
        <p:nvPicPr>
          <p:cNvPr id="15" name="图片 1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564255" y="3736341"/>
            <a:ext cx="830580" cy="819785"/>
          </a:xfrm>
          <a:prstGeom prst="rect">
            <a:avLst/>
          </a:prstGeom>
        </p:spPr>
      </p:pic>
      <p:sp>
        <p:nvSpPr>
          <p:cNvPr id="16" name="文本框 15"/>
          <p:cNvSpPr txBox="1"/>
          <p:nvPr/>
        </p:nvSpPr>
        <p:spPr>
          <a:xfrm>
            <a:off x="3711575" y="1566545"/>
            <a:ext cx="485140" cy="523220"/>
          </a:xfrm>
          <a:prstGeom prst="rect">
            <a:avLst/>
          </a:prstGeom>
          <a:noFill/>
        </p:spPr>
        <p:txBody>
          <a:bodyPr wrap="square" rtlCol="0">
            <a:spAutoFit/>
          </a:bodyPr>
          <a:lstStyle/>
          <a:p>
            <a:r>
              <a:rPr lang="zh-CN" altLang="en-US" sz="2800">
                <a:solidFill>
                  <a:schemeClr val="bg1"/>
                </a:solidFill>
                <a:latin typeface="字魂36号-正文宋楷" panose="02000000000000000000" pitchFamily="2" charset="-122"/>
                <a:ea typeface="字魂36号-正文宋楷" panose="02000000000000000000" pitchFamily="2" charset="-122"/>
              </a:rPr>
              <a:t>壹</a:t>
            </a:r>
          </a:p>
        </p:txBody>
      </p:sp>
      <p:sp>
        <p:nvSpPr>
          <p:cNvPr id="17" name="文本框 16"/>
          <p:cNvSpPr txBox="1"/>
          <p:nvPr/>
        </p:nvSpPr>
        <p:spPr>
          <a:xfrm>
            <a:off x="3724275" y="2760345"/>
            <a:ext cx="485140" cy="523220"/>
          </a:xfrm>
          <a:prstGeom prst="rect">
            <a:avLst/>
          </a:prstGeom>
          <a:noFill/>
        </p:spPr>
        <p:txBody>
          <a:bodyPr wrap="square" rtlCol="0">
            <a:spAutoFit/>
          </a:bodyPr>
          <a:lstStyle/>
          <a:p>
            <a:r>
              <a:rPr lang="zh-CN" altLang="en-US" sz="2800">
                <a:solidFill>
                  <a:schemeClr val="bg1"/>
                </a:solidFill>
                <a:latin typeface="字魂36号-正文宋楷" panose="02000000000000000000" pitchFamily="2" charset="-122"/>
                <a:ea typeface="字魂36号-正文宋楷" panose="02000000000000000000" pitchFamily="2" charset="-122"/>
              </a:rPr>
              <a:t>贰</a:t>
            </a:r>
          </a:p>
        </p:txBody>
      </p:sp>
      <p:sp>
        <p:nvSpPr>
          <p:cNvPr id="18" name="文本框 17"/>
          <p:cNvSpPr txBox="1"/>
          <p:nvPr/>
        </p:nvSpPr>
        <p:spPr>
          <a:xfrm>
            <a:off x="3711575" y="3923665"/>
            <a:ext cx="485140" cy="523220"/>
          </a:xfrm>
          <a:prstGeom prst="rect">
            <a:avLst/>
          </a:prstGeom>
          <a:noFill/>
        </p:spPr>
        <p:txBody>
          <a:bodyPr wrap="square" rtlCol="0">
            <a:spAutoFit/>
          </a:bodyPr>
          <a:lstStyle/>
          <a:p>
            <a:r>
              <a:rPr lang="zh-CN" altLang="en-US" sz="2800">
                <a:solidFill>
                  <a:schemeClr val="bg1"/>
                </a:solidFill>
                <a:latin typeface="字魂36号-正文宋楷" panose="02000000000000000000" pitchFamily="2" charset="-122"/>
                <a:ea typeface="字魂36号-正文宋楷" panose="02000000000000000000" pitchFamily="2" charset="-122"/>
              </a:rPr>
              <a:t>叁</a:t>
            </a:r>
          </a:p>
        </p:txBody>
      </p:sp>
      <p:sp>
        <p:nvSpPr>
          <p:cNvPr id="26" name="文本框 25"/>
          <p:cNvSpPr txBox="1"/>
          <p:nvPr/>
        </p:nvSpPr>
        <p:spPr>
          <a:xfrm>
            <a:off x="4318637" y="1390015"/>
            <a:ext cx="4402455" cy="600164"/>
          </a:xfrm>
          <a:prstGeom prst="rect">
            <a:avLst/>
          </a:prstGeom>
          <a:noFill/>
        </p:spPr>
        <p:txBody>
          <a:bodyPr wrap="square" rtlCol="0">
            <a:spAutoFit/>
          </a:bodyPr>
          <a:lstStyle/>
          <a:p>
            <a:pPr>
              <a:lnSpc>
                <a:spcPct val="110000"/>
              </a:lnSpc>
            </a:pPr>
            <a:r>
              <a:rPr lang="zh-CN" altLang="en-US" sz="1000">
                <a:latin typeface="字魂36号-正文宋楷" panose="02000000000000000000" pitchFamily="2" charset="-122"/>
                <a:ea typeface="字魂36号-正文宋楷" panose="02000000000000000000" pitchFamily="2" charset="-122"/>
                <a:cs typeface="方正北魏楷书简体" charset="0"/>
              </a:rPr>
              <a:t>“仓原实而知礼节;衣食足而知荣辱”, 物质财富丰富之后就要进行人伦道德教化，提高群众的整体道德文明素养;“谨庠序之教， 申之以孝悌之义”, 群众富裕起来以后，就要把人伦道德、人伦孝悌的道理教授给群众,这样他们才能去实行。</a:t>
            </a:r>
          </a:p>
        </p:txBody>
      </p:sp>
      <p:sp>
        <p:nvSpPr>
          <p:cNvPr id="27" name="文本框 26"/>
          <p:cNvSpPr txBox="1"/>
          <p:nvPr/>
        </p:nvSpPr>
        <p:spPr>
          <a:xfrm>
            <a:off x="4318635" y="2530476"/>
            <a:ext cx="4401820" cy="938719"/>
          </a:xfrm>
          <a:prstGeom prst="rect">
            <a:avLst/>
          </a:prstGeom>
          <a:noFill/>
        </p:spPr>
        <p:txBody>
          <a:bodyPr wrap="square" rtlCol="0">
            <a:spAutoFit/>
          </a:bodyPr>
          <a:lstStyle/>
          <a:p>
            <a:pPr>
              <a:lnSpc>
                <a:spcPct val="110000"/>
              </a:lnSpc>
            </a:pP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2014年在北京大学和师生座谈时,习总书记讲过,修德,既要立意高远，又要立足平实。要立志报效祖国，服务人民,这是大德。同时还得从做好小事、管好小节开始起步，“见善则迁，有过则改”。习总书记要求我们要有一颗进步向上的心;要每日三省吾身，不断内省，不断进步;要见善则迁,向道德模范学习,做到见贤思齐。"兴民德”需培育和践行社会主义核心价值观。</a:t>
            </a:r>
          </a:p>
        </p:txBody>
      </p:sp>
      <p:sp>
        <p:nvSpPr>
          <p:cNvPr id="28" name="文本框 27"/>
          <p:cNvSpPr txBox="1"/>
          <p:nvPr/>
        </p:nvSpPr>
        <p:spPr>
          <a:xfrm>
            <a:off x="4318635" y="3839845"/>
            <a:ext cx="4312920" cy="938719"/>
          </a:xfrm>
          <a:prstGeom prst="rect">
            <a:avLst/>
          </a:prstGeom>
          <a:noFill/>
        </p:spPr>
        <p:txBody>
          <a:bodyPr wrap="square" rtlCol="0">
            <a:spAutoFit/>
          </a:bodyPr>
          <a:lstStyle/>
          <a:p>
            <a:pPr>
              <a:lnSpc>
                <a:spcPct val="110000"/>
              </a:lnSpc>
            </a:pP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对一个国家和民族来说，最持久、最广泛、最深层的力量，就是全民共同认同、遵括和恪守的核心价值观。2014年六一 节前夕,总书记来到了北京市海淀区民族小学进行座谈会上提出，要培育和践行社会主义核心价值观，养小德可以成大德，要把社会主义核心价值观的基本内容铭刻在头脑中,让社会主义核心价值观的种子在全社会的生根、开花、结果。</a:t>
            </a:r>
          </a:p>
        </p:txBody>
      </p:sp>
      <p:pic>
        <p:nvPicPr>
          <p:cNvPr id="2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randombar(horizontal)">
                                      <p:cBhvr>
                                        <p:cTn id="35" dur="500"/>
                                        <p:tgtEl>
                                          <p:spTgt spid="17"/>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randombar(horizontal)">
                                      <p:cBhvr>
                                        <p:cTn id="39" dur="500"/>
                                        <p:tgtEl>
                                          <p:spTgt spid="18"/>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randombar(horizontal)">
                                      <p:cBhvr>
                                        <p:cTn id="47" dur="500"/>
                                        <p:tgtEl>
                                          <p:spTgt spid="27"/>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P spid="18"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 name="图片 15"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3" y="622936"/>
            <a:ext cx="9208135" cy="4603115"/>
          </a:xfrm>
          <a:prstGeom prst="rect">
            <a:avLst/>
          </a:prstGeom>
        </p:spPr>
      </p:pic>
      <p:pic>
        <p:nvPicPr>
          <p:cNvPr id="5" name="图片 4" descr="59f5d90a6dde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3417" y="356870"/>
            <a:ext cx="2756535" cy="2756535"/>
          </a:xfrm>
          <a:prstGeom prst="rect">
            <a:avLst/>
          </a:prstGeom>
        </p:spPr>
      </p:pic>
      <p:sp>
        <p:nvSpPr>
          <p:cNvPr id="6" name="文本框 5"/>
          <p:cNvSpPr txBox="1"/>
          <p:nvPr/>
        </p:nvSpPr>
        <p:spPr>
          <a:xfrm>
            <a:off x="4055745" y="734695"/>
            <a:ext cx="1049020" cy="1200329"/>
          </a:xfrm>
          <a:prstGeom prst="rect">
            <a:avLst/>
          </a:prstGeom>
          <a:noFill/>
        </p:spPr>
        <p:txBody>
          <a:bodyPr wrap="square" rtlCol="0">
            <a:spAutoFit/>
          </a:bodyPr>
          <a:lstStyle/>
          <a:p>
            <a:r>
              <a:rPr lang="zh-CN" altLang="zh-CN" sz="72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肆</a:t>
            </a:r>
          </a:p>
        </p:txBody>
      </p:sp>
      <p:sp>
        <p:nvSpPr>
          <p:cNvPr id="7" name="文本框 6"/>
          <p:cNvSpPr txBox="1"/>
          <p:nvPr/>
        </p:nvSpPr>
        <p:spPr>
          <a:xfrm>
            <a:off x="2396490" y="2964816"/>
            <a:ext cx="4606290" cy="461665"/>
          </a:xfrm>
          <a:prstGeom prst="rect">
            <a:avLst/>
          </a:prstGeom>
          <a:noFill/>
        </p:spPr>
        <p:txBody>
          <a:bodyPr wrap="square" rtlCol="0" anchor="t">
            <a:spAutoFit/>
          </a:bodyPr>
          <a:lstStyle/>
          <a:p>
            <a:pPr algn="dist">
              <a:spcBef>
                <a:spcPct val="50000"/>
              </a:spcBef>
            </a:pPr>
            <a:r>
              <a:rPr lang="zh-CN" altLang="en-US" sz="24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平语近人的“德”字涵义</a:t>
            </a:r>
          </a:p>
        </p:txBody>
      </p:sp>
      <p:cxnSp>
        <p:nvCxnSpPr>
          <p:cNvPr id="8" name="直接连接符 7"/>
          <p:cNvCxnSpPr/>
          <p:nvPr/>
        </p:nvCxnSpPr>
        <p:spPr>
          <a:xfrm>
            <a:off x="1497967" y="3397250"/>
            <a:ext cx="61474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45715" y="3439796"/>
            <a:ext cx="4069080" cy="246221"/>
          </a:xfrm>
          <a:prstGeom prst="rect">
            <a:avLst/>
          </a:prstGeom>
          <a:noFill/>
        </p:spPr>
        <p:txBody>
          <a:bodyPr wrap="square" rtlCol="0">
            <a:spAutoFit/>
          </a:bodyPr>
          <a:lstStyle/>
          <a:p>
            <a:pPr algn="dist"/>
            <a:r>
              <a:rPr lang="zh-CN" altLang="en-US" sz="1000">
                <a:latin typeface="字魂36号-正文宋楷" panose="02000000000000000000" pitchFamily="2" charset="-122"/>
                <a:ea typeface="字魂36号-正文宋楷" panose="02000000000000000000" pitchFamily="2" charset="-122"/>
              </a:rPr>
              <a:t>The meaning of "de" in close language</a:t>
            </a: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193917" y="105410"/>
            <a:ext cx="1981835"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平语近人的“德”字涵义</a:t>
            </a:r>
          </a:p>
        </p:txBody>
      </p:sp>
      <p:pic>
        <p:nvPicPr>
          <p:cNvPr id="2" name="图片 1"/>
          <p:cNvPicPr>
            <a:picLocks noChangeAspect="1"/>
          </p:cNvPicPr>
          <p:nvPr/>
        </p:nvPicPr>
        <p:blipFill rotWithShape="1">
          <a:blip r:embed="rId6" cstate="screen">
            <a:grayscl/>
            <a:extLst>
              <a:ext uri="{28A0092B-C50C-407E-A947-70E740481C1C}">
                <a14:useLocalDpi xmlns:a14="http://schemas.microsoft.com/office/drawing/2010/main"/>
              </a:ext>
            </a:extLst>
          </a:blip>
          <a:srcRect/>
          <a:stretch>
            <a:fillRect/>
          </a:stretch>
        </p:blipFill>
        <p:spPr>
          <a:xfrm>
            <a:off x="0" y="3645168"/>
            <a:ext cx="3701415" cy="1498783"/>
          </a:xfrm>
          <a:prstGeom prst="rect">
            <a:avLst/>
          </a:prstGeom>
        </p:spPr>
      </p:pic>
      <p:pic>
        <p:nvPicPr>
          <p:cNvPr id="5" name="图片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3430" y="556895"/>
            <a:ext cx="3855720" cy="2817495"/>
          </a:xfrm>
          <a:prstGeom prst="rect">
            <a:avLst/>
          </a:prstGeom>
        </p:spPr>
      </p:pic>
      <p:pic>
        <p:nvPicPr>
          <p:cNvPr id="6" name="图片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64152" y="2774315"/>
            <a:ext cx="3068955" cy="2242185"/>
          </a:xfrm>
          <a:prstGeom prst="rect">
            <a:avLst/>
          </a:prstGeom>
        </p:spPr>
      </p:pic>
      <p:sp>
        <p:nvSpPr>
          <p:cNvPr id="4" name="矩形 3"/>
          <p:cNvSpPr/>
          <p:nvPr/>
        </p:nvSpPr>
        <p:spPr>
          <a:xfrm>
            <a:off x="2278380" y="1602106"/>
            <a:ext cx="4913630" cy="2031325"/>
          </a:xfrm>
          <a:prstGeom prst="rect">
            <a:avLst/>
          </a:prstGeom>
        </p:spPr>
        <p:txBody>
          <a:bodyPr vert="horz" wrap="square">
            <a:spAutoFit/>
          </a:bodyPr>
          <a:lstStyle/>
          <a:p>
            <a:pPr algn="l">
              <a:lnSpc>
                <a:spcPct val="150000"/>
              </a:lnSpc>
            </a:pPr>
            <a:r>
              <a:rPr lang="zh-CN" altLang="en-US" sz="1200" dirty="0">
                <a:latin typeface="字魂36号-正文宋楷" panose="02000000000000000000" pitchFamily="2" charset="-122"/>
                <a:ea typeface="字魂36号-正文宋楷" panose="02000000000000000000" pitchFamily="2" charset="-122"/>
              </a:rPr>
              <a:t>“国有四维,礼义廉耻，'四维不张 ,国乃灭亡’”《百家讲坛》特别节目《平"语”近人一习近平总书记用典》 播出第三集:国无德不兴。从崇德、明德、修德三个维度,通俗易懂地讲明总书记关于“德"的论述,是对我国传统道德思想的继承和发展。什么是德?怎样立德?作为新时代的开拓者和见证者,特别是我们的党员干部,更应该以德才兼备的姿态和品行去引领新时代正确的奋斗方向和航行目标。习总书记讲,立德，就是”要从自己做起、从身边做起、从小事做起、一点一滴去积累,养成好思想、好品德"</a:t>
            </a:r>
          </a:p>
        </p:txBody>
      </p:sp>
      <p:pic>
        <p:nvPicPr>
          <p:cNvPr id="22" name="PA_图片 4" descr="猪年(1)(1)"/>
          <p:cNvPicPr>
            <a:picLocks noChangeAspect="1"/>
          </p:cNvPicPr>
          <p:nvPr>
            <p:custDataLst>
              <p:tags r:id="rId1"/>
            </p:custDataLst>
          </p:nvPr>
        </p:nvPicPr>
        <p:blipFill>
          <a:blip r:embed="rId9" cstate="screen">
            <a:extLst>
              <a:ext uri="{BEBA8EAE-BF5A-486C-A8C5-ECC9F3942E4B}">
                <a14:imgProps xmlns:a14="http://schemas.microsoft.com/office/drawing/2010/main">
                  <a14:imgLayer r:embed="rId10">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平语近人的“德”字涵义</a:t>
            </a:r>
          </a:p>
        </p:txBody>
      </p:sp>
      <p:cxnSp>
        <p:nvCxnSpPr>
          <p:cNvPr id="9" name="直接连接符 8"/>
          <p:cNvCxnSpPr/>
          <p:nvPr/>
        </p:nvCxnSpPr>
        <p:spPr>
          <a:xfrm>
            <a:off x="663802" y="4720144"/>
            <a:ext cx="10035948"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1" y="1914801"/>
            <a:ext cx="4266739" cy="3198926"/>
          </a:xfrm>
          <a:prstGeom prst="rect">
            <a:avLst/>
          </a:prstGeom>
        </p:spPr>
      </p:pic>
      <p:grpSp>
        <p:nvGrpSpPr>
          <p:cNvPr id="12" name="组合 11"/>
          <p:cNvGrpSpPr>
            <a:grpSpLocks noChangeAspect="1"/>
          </p:cNvGrpSpPr>
          <p:nvPr/>
        </p:nvGrpSpPr>
        <p:grpSpPr>
          <a:xfrm>
            <a:off x="4177839" y="1830723"/>
            <a:ext cx="189000" cy="189000"/>
            <a:chOff x="3733800" y="4400550"/>
            <a:chExt cx="986790" cy="986790"/>
          </a:xfrm>
        </p:grpSpPr>
        <p:sp>
          <p:nvSpPr>
            <p:cNvPr id="13" name="椭圆 12"/>
            <p:cNvSpPr/>
            <p:nvPr/>
          </p:nvSpPr>
          <p:spPr>
            <a:xfrm>
              <a:off x="3733800" y="4400550"/>
              <a:ext cx="986790" cy="986790"/>
            </a:xfrm>
            <a:prstGeom prst="ellipse">
              <a:avLst/>
            </a:prstGeom>
            <a:no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14" name="椭圆 13"/>
            <p:cNvSpPr>
              <a:spLocks noChangeAspect="1"/>
            </p:cNvSpPr>
            <p:nvPr/>
          </p:nvSpPr>
          <p:spPr>
            <a:xfrm>
              <a:off x="3991939" y="4658689"/>
              <a:ext cx="470513" cy="470513"/>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15" name="组合 14"/>
          <p:cNvGrpSpPr/>
          <p:nvPr/>
        </p:nvGrpSpPr>
        <p:grpSpPr>
          <a:xfrm>
            <a:off x="4479394" y="1765598"/>
            <a:ext cx="4251960" cy="369332"/>
            <a:chOff x="2622972" y="1723967"/>
            <a:chExt cx="5669279" cy="492443"/>
          </a:xfrm>
        </p:grpSpPr>
        <p:sp>
          <p:nvSpPr>
            <p:cNvPr id="16" name="文本框 15"/>
            <p:cNvSpPr txBox="1"/>
            <p:nvPr/>
          </p:nvSpPr>
          <p:spPr>
            <a:xfrm>
              <a:off x="2622972" y="1723967"/>
              <a:ext cx="5669279" cy="492443"/>
            </a:xfrm>
            <a:prstGeom prst="rect">
              <a:avLst/>
            </a:prstGeom>
            <a:noFill/>
          </p:spPr>
          <p:txBody>
            <a:bodyPr wrap="square" rtlCol="0">
              <a:spAutoFit/>
            </a:bodyPr>
            <a:lstStyle/>
            <a:p>
              <a:r>
                <a:rPr lang="zh-CN" altLang="en-US" b="1" spc="320" dirty="0">
                  <a:solidFill>
                    <a:srgbClr val="B80109"/>
                  </a:solidFill>
                  <a:latin typeface="字魂36号-正文宋楷" panose="02000000000000000000" pitchFamily="2" charset="-122"/>
                  <a:ea typeface="字魂36号-正文宋楷" panose="02000000000000000000" pitchFamily="2" charset="-122"/>
                </a:rPr>
                <a:t>常修"崇德”功做个道德高尚的人。</a:t>
              </a:r>
            </a:p>
          </p:txBody>
        </p:sp>
        <p:sp>
          <p:nvSpPr>
            <p:cNvPr id="17" name="椭圆 16"/>
            <p:cNvSpPr>
              <a:spLocks noChangeAspect="1"/>
            </p:cNvSpPr>
            <p:nvPr/>
          </p:nvSpPr>
          <p:spPr>
            <a:xfrm>
              <a:off x="3533022" y="1936799"/>
              <a:ext cx="36000" cy="36000"/>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sp>
        <p:nvSpPr>
          <p:cNvPr id="18" name="文本框 17"/>
          <p:cNvSpPr txBox="1"/>
          <p:nvPr/>
        </p:nvSpPr>
        <p:spPr>
          <a:xfrm>
            <a:off x="4305300" y="2225040"/>
            <a:ext cx="4025900" cy="2289858"/>
          </a:xfrm>
          <a:prstGeom prst="rect">
            <a:avLst/>
          </a:prstGeom>
          <a:noFill/>
        </p:spPr>
        <p:txBody>
          <a:bodyPr wrap="square" rtlCol="0">
            <a:spAutoFit/>
          </a:bodyPr>
          <a:lstStyle/>
          <a:p>
            <a:pPr>
              <a:lnSpc>
                <a:spcPct val="170000"/>
              </a:lnSpc>
            </a:pPr>
            <a:r>
              <a:rPr lang="zh-CN" altLang="en-US" sz="1200">
                <a:latin typeface="字魂36号-正文宋楷" panose="02000000000000000000" pitchFamily="2" charset="-122"/>
                <a:ea typeface="字魂36号-正文宋楷" panose="02000000000000000000" pitchFamily="2" charset="-122"/>
                <a:cs typeface="华文楷体" panose="02010600040101010101" charset="-122"/>
              </a:rPr>
              <a:t>“三人行,必有我师”。我们身边有很多一生平凡，却默默奉献的人,他们身上优良的品质都是值得我们去崇尚和学习的,我们亦以焦裕禄、雷锋、黄旭华等楷模为榜样,时时以他们的力量激励着自己努力去做个好人,做个让人尊敬的人.....崇德,就是心中有杆道德的枰,常以榜样的优良品质为镜子,时自省,正衣冠，明事理。人无德不立,崇德,才会尚德扬德，才会助人为乐,才会成为一名品德高尚的人。</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cxnSp>
        <p:nvCxnSpPr>
          <p:cNvPr id="13" name="PA_直接连接符 12"/>
          <p:cNvCxnSpPr/>
          <p:nvPr>
            <p:custDataLst>
              <p:tags r:id="rId1"/>
            </p:custDataLst>
          </p:nvPr>
        </p:nvCxnSpPr>
        <p:spPr>
          <a:xfrm flipH="1">
            <a:off x="2066290" y="-202565"/>
            <a:ext cx="492760" cy="1633220"/>
          </a:xfrm>
          <a:prstGeom prst="line">
            <a:avLst/>
          </a:prstGeom>
          <a:ln>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81052" y="3938905"/>
            <a:ext cx="541655" cy="1737360"/>
          </a:xfrm>
          <a:prstGeom prst="line">
            <a:avLst/>
          </a:prstGeom>
          <a:ln>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7" name="图片 6" descr="图片包含 树, 天空, 照片&#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5621970" y="2969757"/>
            <a:ext cx="3672114" cy="2399969"/>
          </a:xfrm>
          <a:prstGeom prst="rect">
            <a:avLst/>
          </a:prstGeom>
        </p:spPr>
      </p:pic>
      <p:pic>
        <p:nvPicPr>
          <p:cNvPr id="4" name="图片 3" descr="59f5d90a6df5c"/>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780" y="1320166"/>
            <a:ext cx="3049270" cy="2580005"/>
          </a:xfrm>
          <a:prstGeom prst="rect">
            <a:avLst/>
          </a:prstGeom>
          <a:effectLst>
            <a:outerShdw blurRad="63500" sx="102000" sy="102000" algn="ctr" rotWithShape="0">
              <a:prstClr val="black">
                <a:alpha val="40000"/>
              </a:prstClr>
            </a:outerShdw>
          </a:effectLst>
        </p:spPr>
      </p:pic>
      <p:sp>
        <p:nvSpPr>
          <p:cNvPr id="6" name="文本框 5"/>
          <p:cNvSpPr txBox="1"/>
          <p:nvPr/>
        </p:nvSpPr>
        <p:spPr>
          <a:xfrm>
            <a:off x="1063704" y="1709420"/>
            <a:ext cx="1107996" cy="2025650"/>
          </a:xfrm>
          <a:prstGeom prst="rect">
            <a:avLst/>
          </a:prstGeom>
          <a:noFill/>
        </p:spPr>
        <p:txBody>
          <a:bodyPr vert="eaVert" wrap="square" rtlCol="0">
            <a:spAutoFit/>
          </a:bodyPr>
          <a:lstStyle/>
          <a:p>
            <a:r>
              <a:rPr lang="zh-CN" altLang="en-US" sz="6000">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前言</a:t>
            </a:r>
          </a:p>
        </p:txBody>
      </p:sp>
      <p:sp>
        <p:nvSpPr>
          <p:cNvPr id="8" name="文本框 7"/>
          <p:cNvSpPr txBox="1"/>
          <p:nvPr/>
        </p:nvSpPr>
        <p:spPr>
          <a:xfrm>
            <a:off x="3350262" y="1762761"/>
            <a:ext cx="4279265" cy="1631216"/>
          </a:xfrm>
          <a:prstGeom prst="rect">
            <a:avLst/>
          </a:prstGeom>
          <a:noFill/>
        </p:spPr>
        <p:txBody>
          <a:bodyPr wrap="square" rtlCol="0">
            <a:spAutoFit/>
          </a:bodyPr>
          <a:lstStyle/>
          <a:p>
            <a:pPr algn="l">
              <a:lnSpc>
                <a:spcPct val="250000"/>
              </a:lnSpc>
            </a:pPr>
            <a:r>
              <a:rPr lang="en-US" altLang="zh-CN" sz="1000" dirty="0">
                <a:latin typeface="字魂36号-正文宋楷" panose="02000000000000000000" pitchFamily="2" charset="-122"/>
                <a:ea typeface="字魂36号-正文宋楷" panose="02000000000000000000" pitchFamily="2" charset="-122"/>
                <a:cs typeface="华文楷体" panose="02010600040101010101" charset="-122"/>
              </a:rPr>
              <a:t>       </a:t>
            </a: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重温经典,感受平“语”近人，《平“语”近人一习近平总书记用典》 从习近平总书记一系列重要讲话、文章、谈话中所引用的古代典籍和经典名句为切入点，引发群众对习近平新时代中国特色社会主义思想和中华经典的关注,更为新时代组工干部.上了堂生动而持久的思想教育课。</a:t>
            </a:r>
          </a:p>
        </p:txBody>
      </p:sp>
      <p:sp>
        <p:nvSpPr>
          <p:cNvPr id="9" name="PA_半闭框 7"/>
          <p:cNvSpPr/>
          <p:nvPr>
            <p:custDataLst>
              <p:tags r:id="rId2"/>
            </p:custDataLst>
          </p:nvPr>
        </p:nvSpPr>
        <p:spPr>
          <a:xfrm>
            <a:off x="3336694" y="1790021"/>
            <a:ext cx="232227" cy="232227"/>
          </a:xfrm>
          <a:prstGeom prst="halfFrame">
            <a:avLst>
              <a:gd name="adj1" fmla="val 5860"/>
              <a:gd name="adj2" fmla="val 586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36号-正文宋楷" panose="02000000000000000000" pitchFamily="2" charset="-122"/>
              <a:ea typeface="字魂36号-正文宋楷" panose="02000000000000000000" pitchFamily="2" charset="-122"/>
            </a:endParaRPr>
          </a:p>
        </p:txBody>
      </p:sp>
      <p:sp>
        <p:nvSpPr>
          <p:cNvPr id="10" name="PA_半闭框 7"/>
          <p:cNvSpPr/>
          <p:nvPr>
            <p:custDataLst>
              <p:tags r:id="rId3"/>
            </p:custDataLst>
          </p:nvPr>
        </p:nvSpPr>
        <p:spPr>
          <a:xfrm rot="10800000">
            <a:off x="7379105" y="3161621"/>
            <a:ext cx="232227" cy="232227"/>
          </a:xfrm>
          <a:prstGeom prst="halfFrame">
            <a:avLst>
              <a:gd name="adj1" fmla="val 5860"/>
              <a:gd name="adj2" fmla="val 586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36号-正文宋楷" panose="02000000000000000000" pitchFamily="2" charset="-122"/>
              <a:ea typeface="字魂36号-正文宋楷" panose="02000000000000000000" pitchFamily="2" charset="-122"/>
            </a:endParaRPr>
          </a:p>
        </p:txBody>
      </p:sp>
      <p:pic>
        <p:nvPicPr>
          <p:cNvPr id="19" name="图片 18" descr="猪年(1)(1)"/>
          <p:cNvPicPr>
            <a:picLocks noChangeAspect="1"/>
          </p:cNvPicPr>
          <p:nvPr/>
        </p:nvPicPr>
        <p:blipFill>
          <a:blip r:embed="rId9"/>
          <a:stretch>
            <a:fillRect/>
          </a:stretch>
        </p:blipFill>
        <p:spPr>
          <a:xfrm>
            <a:off x="6416677" y="154306"/>
            <a:ext cx="2421255" cy="962660"/>
          </a:xfrm>
          <a:prstGeom prst="rect">
            <a:avLst/>
          </a:prstGeom>
        </p:spPr>
      </p:pic>
      <p:pic>
        <p:nvPicPr>
          <p:cNvPr id="11" name="图片 10" descr="猪年(1)(1)"/>
          <p:cNvPicPr>
            <a:picLocks noChangeAspect="1"/>
          </p:cNvPicPr>
          <p:nvPr/>
        </p:nvPicPr>
        <p:blipFill>
          <a:blip r:embed="rId10" cstate="screen">
            <a:extLst>
              <a:ext uri="{28A0092B-C50C-407E-A947-70E740481C1C}">
                <a14:useLocalDpi xmlns:a14="http://schemas.microsoft.com/office/drawing/2010/main"/>
              </a:ext>
            </a:extLst>
          </a:blip>
          <a:srcRect l="-16844"/>
          <a:stretch>
            <a:fillRect/>
          </a:stretch>
        </p:blipFill>
        <p:spPr>
          <a:xfrm>
            <a:off x="1637032" y="4302126"/>
            <a:ext cx="779145" cy="347345"/>
          </a:xfrm>
          <a:prstGeom prst="rect">
            <a:avLst/>
          </a:prstGeom>
        </p:spPr>
      </p:pic>
      <p:pic>
        <p:nvPicPr>
          <p:cNvPr id="12" name="图片 11" descr="猪年(1)(1)"/>
          <p:cNvPicPr>
            <a:picLocks noChangeAspect="1"/>
          </p:cNvPicPr>
          <p:nvPr/>
        </p:nvPicPr>
        <p:blipFill>
          <a:blip r:embed="rId10" cstate="screen">
            <a:extLst>
              <a:ext uri="{28A0092B-C50C-407E-A947-70E740481C1C}">
                <a14:useLocalDpi xmlns:a14="http://schemas.microsoft.com/office/drawing/2010/main"/>
              </a:ext>
            </a:extLst>
          </a:blip>
          <a:srcRect l="-16844"/>
          <a:stretch>
            <a:fillRect/>
          </a:stretch>
        </p:blipFill>
        <p:spPr>
          <a:xfrm>
            <a:off x="857887" y="462281"/>
            <a:ext cx="779145" cy="347345"/>
          </a:xfrm>
          <a:prstGeom prst="rect">
            <a:avLst/>
          </a:prstGeom>
        </p:spPr>
      </p:pic>
      <p:pic>
        <p:nvPicPr>
          <p:cNvPr id="15" name="图片 14" descr="猪年(1)(1)"/>
          <p:cNvPicPr>
            <a:picLocks noChangeAspect="1"/>
          </p:cNvPicPr>
          <p:nvPr/>
        </p:nvPicPr>
        <p:blipFill>
          <a:blip r:embed="rId10" cstate="screen">
            <a:extLst>
              <a:ext uri="{28A0092B-C50C-407E-A947-70E740481C1C}">
                <a14:useLocalDpi xmlns:a14="http://schemas.microsoft.com/office/drawing/2010/main"/>
              </a:ext>
            </a:extLst>
          </a:blip>
          <a:srcRect l="-16844"/>
          <a:stretch>
            <a:fillRect/>
          </a:stretch>
        </p:blipFill>
        <p:spPr>
          <a:xfrm>
            <a:off x="3350262" y="1442721"/>
            <a:ext cx="779145" cy="347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randombar(horizontal)">
                                      <p:cBhvr>
                                        <p:cTn id="47" dur="500"/>
                                        <p:tgtEl>
                                          <p:spTgt spid="12"/>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horizontal)">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平语近人的“德”字涵义</a:t>
            </a:r>
          </a:p>
        </p:txBody>
      </p:sp>
      <p:grpSp>
        <p:nvGrpSpPr>
          <p:cNvPr id="11" name="组合 10"/>
          <p:cNvGrpSpPr/>
          <p:nvPr/>
        </p:nvGrpSpPr>
        <p:grpSpPr>
          <a:xfrm>
            <a:off x="5993132" y="1863861"/>
            <a:ext cx="3564731" cy="3267389"/>
            <a:chOff x="5625419" y="60885"/>
            <a:chExt cx="7415674" cy="6797116"/>
          </a:xfrm>
        </p:grpSpPr>
        <p:pic>
          <p:nvPicPr>
            <p:cNvPr id="19" name="图片 18"/>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5625419" y="60885"/>
              <a:ext cx="7415674" cy="6746886"/>
            </a:xfrm>
            <a:prstGeom prst="rect">
              <a:avLst/>
            </a:prstGeom>
          </p:spPr>
        </p:pic>
        <p:pic>
          <p:nvPicPr>
            <p:cNvPr id="20" name="图片 19"/>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7031914" y="848018"/>
              <a:ext cx="5160086" cy="6009983"/>
            </a:xfrm>
            <a:prstGeom prst="rect">
              <a:avLst/>
            </a:prstGeom>
          </p:spPr>
        </p:pic>
      </p:grpSp>
      <p:sp>
        <p:nvSpPr>
          <p:cNvPr id="29" name="圆角矩形 28"/>
          <p:cNvSpPr/>
          <p:nvPr/>
        </p:nvSpPr>
        <p:spPr>
          <a:xfrm>
            <a:off x="1244778" y="1045459"/>
            <a:ext cx="555269" cy="479822"/>
          </a:xfrm>
          <a:prstGeom prst="roundRect">
            <a:avLst>
              <a:gd name="adj" fmla="val 6312"/>
            </a:avLst>
          </a:prstGeom>
          <a:solidFill>
            <a:srgbClr val="B42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31" name="直接连接符 30"/>
          <p:cNvCxnSpPr/>
          <p:nvPr/>
        </p:nvCxnSpPr>
        <p:spPr>
          <a:xfrm>
            <a:off x="1230490" y="1709828"/>
            <a:ext cx="43184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216204" y="4795928"/>
            <a:ext cx="43184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81505" y="1189991"/>
            <a:ext cx="3667125" cy="323165"/>
          </a:xfrm>
          <a:prstGeom prst="rect">
            <a:avLst/>
          </a:prstGeom>
          <a:noFill/>
        </p:spPr>
        <p:txBody>
          <a:bodyPr wrap="square" rtlCol="0">
            <a:spAutoFit/>
          </a:bodyPr>
          <a:lstStyle/>
          <a:p>
            <a:r>
              <a:rPr lang="zh-CN" altLang="en-US" sz="1500" b="1" dirty="0">
                <a:latin typeface="字魂36号-正文宋楷" panose="02000000000000000000" pitchFamily="2" charset="-122"/>
                <a:ea typeface="字魂36号-正文宋楷" panose="02000000000000000000" pitchFamily="2" charset="-122"/>
              </a:rPr>
              <a:t>常明"明德”功,做人民群众的风向标。</a:t>
            </a:r>
          </a:p>
        </p:txBody>
      </p:sp>
      <p:sp>
        <p:nvSpPr>
          <p:cNvPr id="44" name="矩形 43"/>
          <p:cNvSpPr/>
          <p:nvPr/>
        </p:nvSpPr>
        <p:spPr>
          <a:xfrm>
            <a:off x="1199515" y="1760855"/>
            <a:ext cx="4300220" cy="2446824"/>
          </a:xfrm>
          <a:prstGeom prst="rect">
            <a:avLst/>
          </a:prstGeom>
        </p:spPr>
        <p:txBody>
          <a:bodyPr wrap="square">
            <a:spAutoFit/>
          </a:bodyPr>
          <a:lstStyle/>
          <a:p>
            <a:pPr>
              <a:lnSpc>
                <a:spcPct val="170000"/>
              </a:lnSpc>
            </a:pPr>
            <a:r>
              <a:rPr lang="zh-CN" altLang="en-US" sz="1000" dirty="0">
                <a:solidFill>
                  <a:srgbClr val="0B0A29"/>
                </a:solidFill>
                <a:latin typeface="字魂36号-正文宋楷" panose="02000000000000000000" pitchFamily="2" charset="-122"/>
                <a:ea typeface="字魂36号-正文宋楷" panose="02000000000000000000" pitchFamily="2" charset="-122"/>
                <a:cs typeface="华文楷体" panose="02010600040101010101" charset="-122"/>
              </a:rPr>
              <a:t>“明明德” ,就是传播美德。 “官德正,则民风淳;官德毁，则民风降。”作为党员干部，我们不仅要当美德的拥护者、拥有者,更要做美德的传播者。在人民群众中,我们的一言-行都是旗帜,是标杆,是风向标。我们要时刻牢记共产党人的初心和使命,以人民的呼声为行动号角，以人民的需求为行动目标。既要清正廉洁，甘守清贫,常怀律已之心、常思贪欲之害，又要克己奉公、勇于创新,常怀赤城之心，常思奉献意义。我们不仅要有脚踏一块热土的豪情,更要有头顶-片青天的责任。习近平同志曾将自己的知青时期比喻成一-棵树，扎根于人民，奉献于人民,我们亦从人民中汲取充足的养份，才能更加茁壮成长,才能以最美的姿态奔跑在新长征的道路上。</a:t>
            </a:r>
          </a:p>
        </p:txBody>
      </p:sp>
      <p:grpSp>
        <p:nvGrpSpPr>
          <p:cNvPr id="47" name="组合 46"/>
          <p:cNvGrpSpPr>
            <a:grpSpLocks noChangeAspect="1"/>
          </p:cNvGrpSpPr>
          <p:nvPr/>
        </p:nvGrpSpPr>
        <p:grpSpPr>
          <a:xfrm rot="16200000">
            <a:off x="1522412" y="4511645"/>
            <a:ext cx="162000" cy="162000"/>
            <a:chOff x="4686300" y="1661319"/>
            <a:chExt cx="723900" cy="723900"/>
          </a:xfrm>
        </p:grpSpPr>
        <p:sp>
          <p:nvSpPr>
            <p:cNvPr id="49" name="椭圆 48"/>
            <p:cNvSpPr/>
            <p:nvPr/>
          </p:nvSpPr>
          <p:spPr>
            <a:xfrm>
              <a:off x="4686300" y="1661319"/>
              <a:ext cx="723900" cy="723900"/>
            </a:xfrm>
            <a:prstGeom prst="ellipse">
              <a:avLst/>
            </a:prstGeom>
            <a:solidFill>
              <a:srgbClr val="B80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50" name="半闭框 49"/>
            <p:cNvSpPr/>
            <p:nvPr/>
          </p:nvSpPr>
          <p:spPr>
            <a:xfrm rot="18737274">
              <a:off x="4979457" y="1897326"/>
              <a:ext cx="251887" cy="251887"/>
            </a:xfrm>
            <a:prstGeom prst="halfFrame">
              <a:avLst>
                <a:gd name="adj1" fmla="val 21969"/>
                <a:gd name="adj2" fmla="val 196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字魂36号-正文宋楷" panose="02000000000000000000" pitchFamily="2" charset="-122"/>
                <a:ea typeface="字魂36号-正文宋楷" panose="02000000000000000000" pitchFamily="2" charset="-122"/>
              </a:endParaRPr>
            </a:p>
          </p:txBody>
        </p:sp>
      </p:grpSp>
      <p:grpSp>
        <p:nvGrpSpPr>
          <p:cNvPr id="51" name="组合 50"/>
          <p:cNvGrpSpPr>
            <a:grpSpLocks noChangeAspect="1"/>
          </p:cNvGrpSpPr>
          <p:nvPr/>
        </p:nvGrpSpPr>
        <p:grpSpPr>
          <a:xfrm rot="16200000">
            <a:off x="3897632" y="4493463"/>
            <a:ext cx="162000" cy="162000"/>
            <a:chOff x="4686300" y="1661319"/>
            <a:chExt cx="723900" cy="723900"/>
          </a:xfrm>
        </p:grpSpPr>
        <p:sp>
          <p:nvSpPr>
            <p:cNvPr id="52" name="椭圆 51"/>
            <p:cNvSpPr/>
            <p:nvPr/>
          </p:nvSpPr>
          <p:spPr>
            <a:xfrm>
              <a:off x="4686300" y="1661319"/>
              <a:ext cx="723900" cy="723900"/>
            </a:xfrm>
            <a:prstGeom prst="ellipse">
              <a:avLst/>
            </a:prstGeom>
            <a:solidFill>
              <a:srgbClr val="B80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53" name="半闭框 52"/>
            <p:cNvSpPr/>
            <p:nvPr/>
          </p:nvSpPr>
          <p:spPr>
            <a:xfrm rot="18737274">
              <a:off x="4979457" y="1897326"/>
              <a:ext cx="251887" cy="251887"/>
            </a:xfrm>
            <a:prstGeom prst="halfFrame">
              <a:avLst>
                <a:gd name="adj1" fmla="val 21969"/>
                <a:gd name="adj2" fmla="val 196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字魂36号-正文宋楷" panose="02000000000000000000" pitchFamily="2" charset="-122"/>
                <a:ea typeface="字魂36号-正文宋楷" panose="02000000000000000000" pitchFamily="2" charset="-122"/>
              </a:endParaRPr>
            </a:p>
          </p:txBody>
        </p:sp>
      </p:grpSp>
      <p:pic>
        <p:nvPicPr>
          <p:cNvPr id="2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horizontal)">
                                      <p:cBhvr>
                                        <p:cTn id="19" dur="500"/>
                                        <p:tgtEl>
                                          <p:spTgt spid="29"/>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randombar(horizontal)">
                                      <p:cBhvr>
                                        <p:cTn id="23" dur="500"/>
                                        <p:tgtEl>
                                          <p:spTgt spid="31"/>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randombar(horizontal)">
                                      <p:cBhvr>
                                        <p:cTn id="27" dur="500"/>
                                        <p:tgtEl>
                                          <p:spTgt spid="34"/>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randombar(horizontal)">
                                      <p:cBhvr>
                                        <p:cTn id="31" dur="500"/>
                                        <p:tgtEl>
                                          <p:spTgt spid="35"/>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randombar(horizontal)">
                                      <p:cBhvr>
                                        <p:cTn id="35" dur="500"/>
                                        <p:tgtEl>
                                          <p:spTgt spid="44"/>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randombar(horizontal)">
                                      <p:cBhvr>
                                        <p:cTn id="39" dur="500"/>
                                        <p:tgtEl>
                                          <p:spTgt spid="47"/>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randombar(horizontal)">
                                      <p:cBhvr>
                                        <p:cTn id="4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animBg="1"/>
      <p:bldP spid="35"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平语近人的“德”字涵义</a:t>
            </a:r>
          </a:p>
        </p:txBody>
      </p:sp>
      <p:pic>
        <p:nvPicPr>
          <p:cNvPr id="14" name="图片 13"/>
          <p:cNvPicPr>
            <a:picLocks noChangeAspect="1"/>
          </p:cNvPicPr>
          <p:nvPr/>
        </p:nvPicPr>
        <p:blipFill>
          <a:blip r:embed="rId6">
            <a:extLst>
              <a:ext uri="{BEBA8EAE-BF5A-486C-A8C5-ECC9F3942E4B}">
                <a14:imgProps xmlns:a14="http://schemas.microsoft.com/office/drawing/2010/main">
                  <a14:imgLayer r:embed="rId7">
                    <a14:imgEffect>
                      <a14:backgroundRemoval t="2121" b="97273" l="2750" r="97250"/>
                    </a14:imgEffect>
                  </a14:imgLayer>
                </a14:imgProps>
              </a:ext>
              <a:ext uri="{28A0092B-C50C-407E-A947-70E740481C1C}">
                <a14:useLocalDpi xmlns:a14="http://schemas.microsoft.com/office/drawing/2010/main"/>
              </a:ext>
            </a:extLst>
          </a:blip>
          <a:stretch>
            <a:fillRect/>
          </a:stretch>
        </p:blipFill>
        <p:spPr>
          <a:xfrm rot="4505853" flipV="1">
            <a:off x="-718618" y="2257226"/>
            <a:ext cx="3810000" cy="3143250"/>
          </a:xfrm>
          <a:prstGeom prst="rect">
            <a:avLst/>
          </a:prstGeom>
        </p:spPr>
      </p:pic>
      <p:sp>
        <p:nvSpPr>
          <p:cNvPr id="15" name="矩形 14"/>
          <p:cNvSpPr/>
          <p:nvPr/>
        </p:nvSpPr>
        <p:spPr>
          <a:xfrm>
            <a:off x="3261360" y="2505710"/>
            <a:ext cx="5386070" cy="1754326"/>
          </a:xfrm>
          <a:prstGeom prst="rect">
            <a:avLst/>
          </a:prstGeom>
        </p:spPr>
        <p:txBody>
          <a:bodyPr vert="horz" wrap="square">
            <a:spAutoFit/>
          </a:bodyPr>
          <a:lstStyle/>
          <a:p>
            <a:pPr algn="l">
              <a:lnSpc>
                <a:spcPct val="180000"/>
              </a:lnSpc>
            </a:pPr>
            <a:r>
              <a:rPr lang="zh-CN" altLang="en-US" sz="1000" dirty="0">
                <a:latin typeface="字魂36号-正文宋楷" panose="02000000000000000000" pitchFamily="2" charset="-122"/>
                <a:ea typeface="字魂36号-正文宋楷" panose="02000000000000000000" pitchFamily="2" charset="-122"/>
              </a:rPr>
              <a:t>学习榜样的优良品质,做个道德高尚的人,并将这些美好的优良品质传播出去。做个道德高尚的人,不是-朝一夕就能养成的,也不是一下子就要求我们去做什么惊天动地的大事，它是一-点一滴积累的结果，要求我们“勿以善小而不为,勿以恶小而为之”。从自己做起,从身边做起。在家孝顺父母,爱亲妻儿，在单位团结同事、工作兢兢业业,出游倡导文明、彬彬有礼。对党、对组织、对人民忠诚老实，襟怀坦白，干净做人,老实干事。扬清风之气，树廉洁之实，干为民之事，夯实信仰之基，坚守共产党人的精神高地,像莲花一样,不蔓不枝，香远益清,做个身正气的人。</a:t>
            </a:r>
          </a:p>
        </p:txBody>
      </p:sp>
      <p:grpSp>
        <p:nvGrpSpPr>
          <p:cNvPr id="18" name="组合 17"/>
          <p:cNvGrpSpPr>
            <a:grpSpLocks noChangeAspect="1"/>
          </p:cNvGrpSpPr>
          <p:nvPr/>
        </p:nvGrpSpPr>
        <p:grpSpPr>
          <a:xfrm>
            <a:off x="3261360" y="2283047"/>
            <a:ext cx="189000" cy="189000"/>
            <a:chOff x="3733800" y="4400550"/>
            <a:chExt cx="986790" cy="986790"/>
          </a:xfrm>
        </p:grpSpPr>
        <p:sp>
          <p:nvSpPr>
            <p:cNvPr id="17" name="椭圆 16"/>
            <p:cNvSpPr/>
            <p:nvPr/>
          </p:nvSpPr>
          <p:spPr>
            <a:xfrm>
              <a:off x="3733800" y="4400550"/>
              <a:ext cx="986790" cy="986790"/>
            </a:xfrm>
            <a:prstGeom prst="ellipse">
              <a:avLst/>
            </a:prstGeom>
            <a:no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21" name="椭圆 20"/>
            <p:cNvSpPr>
              <a:spLocks noChangeAspect="1"/>
            </p:cNvSpPr>
            <p:nvPr/>
          </p:nvSpPr>
          <p:spPr>
            <a:xfrm>
              <a:off x="3991939" y="4658689"/>
              <a:ext cx="470513" cy="470513"/>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22" name="组合 21"/>
          <p:cNvGrpSpPr/>
          <p:nvPr/>
        </p:nvGrpSpPr>
        <p:grpSpPr>
          <a:xfrm>
            <a:off x="3439782" y="2217922"/>
            <a:ext cx="4569460" cy="369332"/>
            <a:chOff x="2622972" y="1723967"/>
            <a:chExt cx="6092612" cy="492443"/>
          </a:xfrm>
        </p:grpSpPr>
        <p:sp>
          <p:nvSpPr>
            <p:cNvPr id="23" name="文本框 22"/>
            <p:cNvSpPr txBox="1"/>
            <p:nvPr/>
          </p:nvSpPr>
          <p:spPr>
            <a:xfrm>
              <a:off x="2622972" y="1723967"/>
              <a:ext cx="6092612" cy="492443"/>
            </a:xfrm>
            <a:prstGeom prst="rect">
              <a:avLst/>
            </a:prstGeom>
            <a:noFill/>
          </p:spPr>
          <p:txBody>
            <a:bodyPr wrap="square" rtlCol="0">
              <a:spAutoFit/>
            </a:bodyPr>
            <a:lstStyle/>
            <a:p>
              <a:r>
                <a:rPr lang="zh-CN" altLang="en-US" spc="320" dirty="0">
                  <a:solidFill>
                    <a:srgbClr val="B80109"/>
                  </a:solidFill>
                  <a:latin typeface="字魂36号-正文宋楷" panose="02000000000000000000" pitchFamily="2" charset="-122"/>
                  <a:ea typeface="字魂36号-正文宋楷" panose="02000000000000000000" pitchFamily="2" charset="-122"/>
                </a:rPr>
                <a:t>常炼“修德”功,做个身正气的人。</a:t>
              </a:r>
            </a:p>
          </p:txBody>
        </p:sp>
        <p:sp>
          <p:nvSpPr>
            <p:cNvPr id="24" name="椭圆 23"/>
            <p:cNvSpPr>
              <a:spLocks noChangeAspect="1"/>
            </p:cNvSpPr>
            <p:nvPr/>
          </p:nvSpPr>
          <p:spPr>
            <a:xfrm>
              <a:off x="3533022" y="1936799"/>
              <a:ext cx="36000" cy="36000"/>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32" name="组合 31"/>
          <p:cNvGrpSpPr/>
          <p:nvPr/>
        </p:nvGrpSpPr>
        <p:grpSpPr>
          <a:xfrm>
            <a:off x="1736090" y="908050"/>
            <a:ext cx="1677670" cy="1887220"/>
            <a:chOff x="3696" y="830"/>
            <a:chExt cx="2642" cy="2972"/>
          </a:xfrm>
        </p:grpSpPr>
        <p:sp>
          <p:nvSpPr>
            <p:cNvPr id="27" name="文本框 26"/>
            <p:cNvSpPr txBox="1"/>
            <p:nvPr/>
          </p:nvSpPr>
          <p:spPr>
            <a:xfrm>
              <a:off x="4230" y="1475"/>
              <a:ext cx="2108" cy="2327"/>
            </a:xfrm>
            <a:prstGeom prst="rect">
              <a:avLst/>
            </a:prstGeom>
          </p:spPr>
          <p:txBody>
            <a:bodyPr wrap="none" rtlCol="0">
              <a:spAutoFit/>
            </a:bodyPr>
            <a:lstStyle/>
            <a:p>
              <a:r>
                <a:rPr lang="zh-CN" altLang="en-US" sz="9000" dirty="0">
                  <a:solidFill>
                    <a:srgbClr val="B42621"/>
                  </a:solidFill>
                  <a:latin typeface="字魂36号-正文宋楷" panose="02000000000000000000" pitchFamily="2" charset="-122"/>
                  <a:ea typeface="字魂36号-正文宋楷" panose="02000000000000000000" pitchFamily="2" charset="-122"/>
                </a:rPr>
                <a:t>人</a:t>
              </a:r>
            </a:p>
          </p:txBody>
        </p:sp>
        <p:grpSp>
          <p:nvGrpSpPr>
            <p:cNvPr id="30" name="组合 29"/>
            <p:cNvGrpSpPr/>
            <p:nvPr/>
          </p:nvGrpSpPr>
          <p:grpSpPr>
            <a:xfrm>
              <a:off x="3696" y="830"/>
              <a:ext cx="1624" cy="2199"/>
              <a:chOff x="3696" y="830"/>
              <a:chExt cx="1624" cy="2199"/>
            </a:xfrm>
          </p:grpSpPr>
          <p:sp>
            <p:nvSpPr>
              <p:cNvPr id="26" name="文本框 25"/>
              <p:cNvSpPr txBox="1"/>
              <p:nvPr/>
            </p:nvSpPr>
            <p:spPr>
              <a:xfrm>
                <a:off x="3696" y="830"/>
                <a:ext cx="1624" cy="1745"/>
              </a:xfrm>
              <a:prstGeom prst="rect">
                <a:avLst/>
              </a:prstGeom>
              <a:noFill/>
            </p:spPr>
            <p:txBody>
              <a:bodyPr wrap="none" rtlCol="0">
                <a:spAutoFit/>
              </a:bodyPr>
              <a:lstStyle/>
              <a:p>
                <a:r>
                  <a:rPr lang="zh-CN" altLang="en-US" sz="6600" dirty="0">
                    <a:solidFill>
                      <a:srgbClr val="B42621"/>
                    </a:solidFill>
                    <a:latin typeface="字魂36号-正文宋楷" panose="02000000000000000000" pitchFamily="2" charset="-122"/>
                    <a:ea typeface="字魂36号-正文宋楷" panose="02000000000000000000" pitchFamily="2" charset="-122"/>
                  </a:rPr>
                  <a:t>中</a:t>
                </a:r>
              </a:p>
            </p:txBody>
          </p:sp>
          <p:sp>
            <p:nvSpPr>
              <p:cNvPr id="28" name="文本框 27"/>
              <p:cNvSpPr txBox="1"/>
              <p:nvPr/>
            </p:nvSpPr>
            <p:spPr>
              <a:xfrm>
                <a:off x="3898" y="2084"/>
                <a:ext cx="957" cy="945"/>
              </a:xfrm>
              <a:prstGeom prst="rect">
                <a:avLst/>
              </a:prstGeom>
              <a:noFill/>
            </p:spPr>
            <p:txBody>
              <a:bodyPr wrap="none" rtlCol="0">
                <a:spAutoFit/>
              </a:bodyPr>
              <a:lstStyle/>
              <a:p>
                <a:r>
                  <a:rPr lang="zh-CN" altLang="en-US" sz="3300" dirty="0">
                    <a:solidFill>
                      <a:srgbClr val="B42621"/>
                    </a:solidFill>
                    <a:latin typeface="字魂36号-正文宋楷" panose="02000000000000000000" pitchFamily="2" charset="-122"/>
                    <a:ea typeface="字魂36号-正文宋楷" panose="02000000000000000000" pitchFamily="2" charset="-122"/>
                  </a:rPr>
                  <a:t>国</a:t>
                </a:r>
              </a:p>
            </p:txBody>
          </p:sp>
        </p:grpSp>
      </p:grpSp>
      <p:pic>
        <p:nvPicPr>
          <p:cNvPr id="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500"/>
                                        <p:tgtEl>
                                          <p:spTgt spid="22"/>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randombar(horizontal)">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平语近人的“德”字涵义</a:t>
            </a:r>
          </a:p>
        </p:txBody>
      </p:sp>
      <p:pic>
        <p:nvPicPr>
          <p:cNvPr id="31746" name="图片 33"/>
          <p:cNvPicPr>
            <a:picLocks noChangeAspect="1" noChangeArrowheads="1"/>
          </p:cNvPicPr>
          <p:nvPr/>
        </p:nvPicPr>
        <p:blipFill>
          <a:blip r:embed="rId6">
            <a:clrChange>
              <a:clrFrom>
                <a:srgbClr val="FFFFFF">
                  <a:alpha val="100000"/>
                </a:srgbClr>
              </a:clrFrom>
              <a:clrTo>
                <a:srgbClr val="FFFFFF">
                  <a:alpha val="100000"/>
                  <a:alpha val="0"/>
                </a:srgbClr>
              </a:clrTo>
            </a:clrChange>
            <a:extLst>
              <a:ext uri="{28A0092B-C50C-407E-A947-70E740481C1C}">
                <a14:useLocalDpi xmlns:a14="http://schemas.microsoft.com/office/drawing/2010/main"/>
              </a:ext>
            </a:extLst>
          </a:blip>
          <a:srcRect/>
          <a:stretch>
            <a:fillRect/>
          </a:stretch>
        </p:blipFill>
        <p:spPr bwMode="auto">
          <a:xfrm flipH="1">
            <a:off x="5601335" y="789306"/>
            <a:ext cx="3545840" cy="439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52053" y="2490407"/>
            <a:ext cx="4532453" cy="590931"/>
          </a:xfrm>
          <a:prstGeom prst="rect">
            <a:avLst/>
          </a:prstGeom>
        </p:spPr>
        <p:txBody>
          <a:bodyPr vert="horz" wrap="square">
            <a:spAutoFit/>
          </a:bodyPr>
          <a:lstStyle/>
          <a:p>
            <a:pPr marL="171450" indent="-171450" algn="l">
              <a:lnSpc>
                <a:spcPct val="180000"/>
              </a:lnSpc>
              <a:buClr>
                <a:srgbClr val="C00000"/>
              </a:buClr>
              <a:buFont typeface="Wingdings" panose="05000000000000000000" charset="0"/>
              <a:buChar char="n"/>
            </a:pPr>
            <a:r>
              <a:rPr lang="zh-CN" altLang="en-US" sz="900" dirty="0">
                <a:latin typeface="字魂36号-正文宋楷" panose="02000000000000000000" pitchFamily="2" charset="-122"/>
                <a:ea typeface="字魂36号-正文宋楷" panose="02000000000000000000" pitchFamily="2" charset="-122"/>
                <a:sym typeface="+mn-ea"/>
              </a:rPr>
              <a:t>我党在选人用人上也强调</a:t>
            </a:r>
            <a:r>
              <a:rPr lang="zh-CN" altLang="en-US" sz="900" b="1" dirty="0">
                <a:solidFill>
                  <a:srgbClr val="C00000"/>
                </a:solidFill>
                <a:latin typeface="字魂36号-正文宋楷" panose="02000000000000000000" pitchFamily="2" charset="-122"/>
                <a:ea typeface="字魂36号-正文宋楷" panose="02000000000000000000" pitchFamily="2" charset="-122"/>
                <a:sym typeface="+mn-ea"/>
              </a:rPr>
              <a:t>“德才兼备,以德为先”</a:t>
            </a:r>
            <a:r>
              <a:rPr lang="zh-CN" altLang="en-US" sz="900" dirty="0">
                <a:latin typeface="字魂36号-正文宋楷" panose="02000000000000000000" pitchFamily="2" charset="-122"/>
                <a:ea typeface="字魂36号-正文宋楷" panose="02000000000000000000" pitchFamily="2" charset="-122"/>
                <a:sym typeface="+mn-ea"/>
              </a:rPr>
              <a:t>只有将</a:t>
            </a:r>
            <a:r>
              <a:rPr lang="zh-CN" altLang="en-US" sz="900" u="sng" dirty="0">
                <a:latin typeface="字魂36号-正文宋楷" panose="02000000000000000000" pitchFamily="2" charset="-122"/>
                <a:ea typeface="字魂36号-正文宋楷" panose="02000000000000000000" pitchFamily="2" charset="-122"/>
                <a:sym typeface="+mn-ea"/>
              </a:rPr>
              <a:t>"崇德、明德、修德”</a:t>
            </a:r>
            <a:r>
              <a:rPr lang="zh-CN" altLang="en-US" sz="900" dirty="0">
                <a:latin typeface="字魂36号-正文宋楷" panose="02000000000000000000" pitchFamily="2" charset="-122"/>
                <a:ea typeface="字魂36号-正文宋楷" panose="02000000000000000000" pitchFamily="2" charset="-122"/>
                <a:sym typeface="+mn-ea"/>
              </a:rPr>
              <a:t>修炼得炉火纯真,才能拥有爱人、爱家、爱国的大德,才能为我党着力营造山清水秀的政治生态。</a:t>
            </a:r>
          </a:p>
        </p:txBody>
      </p:sp>
      <p:grpSp>
        <p:nvGrpSpPr>
          <p:cNvPr id="18" name="组合 17"/>
          <p:cNvGrpSpPr>
            <a:grpSpLocks noChangeAspect="1"/>
          </p:cNvGrpSpPr>
          <p:nvPr/>
        </p:nvGrpSpPr>
        <p:grpSpPr>
          <a:xfrm>
            <a:off x="651567" y="2267807"/>
            <a:ext cx="189000" cy="189000"/>
            <a:chOff x="3733800" y="4400550"/>
            <a:chExt cx="986790" cy="986790"/>
          </a:xfrm>
        </p:grpSpPr>
        <p:sp>
          <p:nvSpPr>
            <p:cNvPr id="19" name="椭圆 18"/>
            <p:cNvSpPr/>
            <p:nvPr/>
          </p:nvSpPr>
          <p:spPr>
            <a:xfrm>
              <a:off x="3733800" y="4400550"/>
              <a:ext cx="986790" cy="986790"/>
            </a:xfrm>
            <a:prstGeom prst="ellipse">
              <a:avLst/>
            </a:prstGeom>
            <a:no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20" name="椭圆 19"/>
            <p:cNvSpPr>
              <a:spLocks noChangeAspect="1"/>
            </p:cNvSpPr>
            <p:nvPr/>
          </p:nvSpPr>
          <p:spPr>
            <a:xfrm>
              <a:off x="3991939" y="4658689"/>
              <a:ext cx="470513" cy="470513"/>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21" name="组合 20"/>
          <p:cNvGrpSpPr/>
          <p:nvPr/>
        </p:nvGrpSpPr>
        <p:grpSpPr>
          <a:xfrm>
            <a:off x="714999" y="2177917"/>
            <a:ext cx="4661535" cy="369332"/>
            <a:chOff x="-2123440" y="1556327"/>
            <a:chExt cx="6215379" cy="492443"/>
          </a:xfrm>
        </p:grpSpPr>
        <p:sp>
          <p:nvSpPr>
            <p:cNvPr id="22" name="文本框 21"/>
            <p:cNvSpPr txBox="1"/>
            <p:nvPr/>
          </p:nvSpPr>
          <p:spPr>
            <a:xfrm>
              <a:off x="-2123440" y="1556327"/>
              <a:ext cx="6215379" cy="492443"/>
            </a:xfrm>
            <a:prstGeom prst="rect">
              <a:avLst/>
            </a:prstGeom>
            <a:noFill/>
          </p:spPr>
          <p:txBody>
            <a:bodyPr wrap="square" rtlCol="0">
              <a:spAutoFit/>
            </a:bodyPr>
            <a:lstStyle/>
            <a:p>
              <a:r>
                <a:rPr lang="zh-CN" altLang="en-US" spc="320" dirty="0">
                  <a:solidFill>
                    <a:srgbClr val="B80109"/>
                  </a:solidFill>
                  <a:latin typeface="字魂36号-正文宋楷" panose="02000000000000000000" pitchFamily="2" charset="-122"/>
                  <a:ea typeface="字魂36号-正文宋楷" panose="02000000000000000000" pitchFamily="2" charset="-122"/>
                  <a:sym typeface="+mn-ea"/>
                </a:rPr>
                <a:t>“士有百行，以德为先”</a:t>
              </a:r>
              <a:endParaRPr lang="zh-CN" altLang="en-US" spc="320" dirty="0">
                <a:solidFill>
                  <a:srgbClr val="B80109"/>
                </a:solidFill>
                <a:latin typeface="字魂36号-正文宋楷" panose="02000000000000000000" pitchFamily="2" charset="-122"/>
                <a:ea typeface="字魂36号-正文宋楷" panose="02000000000000000000" pitchFamily="2" charset="-122"/>
              </a:endParaRPr>
            </a:p>
          </p:txBody>
        </p:sp>
        <p:sp>
          <p:nvSpPr>
            <p:cNvPr id="23" name="椭圆 22"/>
            <p:cNvSpPr>
              <a:spLocks noChangeAspect="1"/>
            </p:cNvSpPr>
            <p:nvPr/>
          </p:nvSpPr>
          <p:spPr>
            <a:xfrm>
              <a:off x="3533022" y="1936799"/>
              <a:ext cx="36000" cy="36000"/>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cxnSp>
        <p:nvCxnSpPr>
          <p:cNvPr id="31" name="直接连接符 30"/>
          <p:cNvCxnSpPr/>
          <p:nvPr/>
        </p:nvCxnSpPr>
        <p:spPr>
          <a:xfrm flipH="1">
            <a:off x="452120" y="4243705"/>
            <a:ext cx="4837430" cy="0"/>
          </a:xfrm>
          <a:prstGeom prst="line">
            <a:avLst/>
          </a:prstGeom>
          <a:ln>
            <a:solidFill>
              <a:srgbClr val="4E080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3832893" y="1872886"/>
            <a:ext cx="1224439" cy="280497"/>
            <a:chOff x="-164379" y="2115819"/>
            <a:chExt cx="4132029" cy="946576"/>
          </a:xfrm>
        </p:grpSpPr>
        <p:grpSp>
          <p:nvGrpSpPr>
            <p:cNvPr id="63" name="组合 62"/>
            <p:cNvGrpSpPr/>
            <p:nvPr/>
          </p:nvGrpSpPr>
          <p:grpSpPr>
            <a:xfrm>
              <a:off x="-164379" y="2115819"/>
              <a:ext cx="2833724" cy="473287"/>
              <a:chOff x="-8578756" y="1524000"/>
              <a:chExt cx="7847236" cy="1310640"/>
            </a:xfrm>
          </p:grpSpPr>
          <p:sp>
            <p:nvSpPr>
              <p:cNvPr id="64" name="弧形 63"/>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65" name="直接连接符 64"/>
              <p:cNvCxnSpPr>
                <a:stCxn id="64"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7" name="弧形 66"/>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68" name="组合 67"/>
            <p:cNvGrpSpPr/>
            <p:nvPr/>
          </p:nvGrpSpPr>
          <p:grpSpPr>
            <a:xfrm flipH="1" flipV="1">
              <a:off x="1601698" y="2589108"/>
              <a:ext cx="2365952" cy="473287"/>
              <a:chOff x="-7283387" y="1524000"/>
              <a:chExt cx="6551867" cy="1310640"/>
            </a:xfrm>
          </p:grpSpPr>
          <p:sp>
            <p:nvSpPr>
              <p:cNvPr id="69" name="弧形 68"/>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70" name="直接连接符 69"/>
              <p:cNvCxnSpPr>
                <a:stCxn id="69"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nvGrpSpPr>
        <p:grpSpPr>
          <a:xfrm>
            <a:off x="713740" y="1409066"/>
            <a:ext cx="915670" cy="211455"/>
            <a:chOff x="-164379" y="2115819"/>
            <a:chExt cx="4132029" cy="946576"/>
          </a:xfrm>
        </p:grpSpPr>
        <p:grpSp>
          <p:nvGrpSpPr>
            <p:cNvPr id="14" name="组合 13"/>
            <p:cNvGrpSpPr/>
            <p:nvPr/>
          </p:nvGrpSpPr>
          <p:grpSpPr>
            <a:xfrm>
              <a:off x="-164379" y="2115819"/>
              <a:ext cx="2833724" cy="473287"/>
              <a:chOff x="-8578756" y="1524000"/>
              <a:chExt cx="7847236" cy="1310640"/>
            </a:xfrm>
          </p:grpSpPr>
          <p:sp>
            <p:nvSpPr>
              <p:cNvPr id="15" name="弧形 14"/>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16" name="直接连接符 15"/>
              <p:cNvCxnSpPr>
                <a:stCxn id="15" idx="0"/>
              </p:cNvCxnSpPr>
              <p:nvPr/>
            </p:nvCxnSpPr>
            <p:spPr>
              <a:xfrm flipH="1">
                <a:off x="-8578756" y="1524000"/>
                <a:ext cx="7191915"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4" name="弧形 23"/>
              <p:cNvSpPr/>
              <p:nvPr/>
            </p:nvSpPr>
            <p:spPr>
              <a:xfrm>
                <a:off x="-2255791" y="1524000"/>
                <a:ext cx="1310641"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25" name="组合 24"/>
            <p:cNvGrpSpPr/>
            <p:nvPr/>
          </p:nvGrpSpPr>
          <p:grpSpPr>
            <a:xfrm flipH="1" flipV="1">
              <a:off x="1601698" y="2589108"/>
              <a:ext cx="2365952" cy="473287"/>
              <a:chOff x="-7283387" y="1524000"/>
              <a:chExt cx="6551867" cy="1310640"/>
            </a:xfrm>
          </p:grpSpPr>
          <p:sp>
            <p:nvSpPr>
              <p:cNvPr id="26" name="弧形 25"/>
              <p:cNvSpPr/>
              <p:nvPr/>
            </p:nvSpPr>
            <p:spPr>
              <a:xfrm>
                <a:off x="-2042160" y="1524000"/>
                <a:ext cx="1310640" cy="1310640"/>
              </a:xfrm>
              <a:prstGeom prst="arc">
                <a:avLst>
                  <a:gd name="adj1" fmla="val 16200000"/>
                  <a:gd name="adj2" fmla="val 540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cxnSp>
            <p:nvCxnSpPr>
              <p:cNvPr id="27" name="直接连接符 26"/>
              <p:cNvCxnSpPr>
                <a:stCxn id="26" idx="0"/>
              </p:cNvCxnSpPr>
              <p:nvPr/>
            </p:nvCxnSpPr>
            <p:spPr>
              <a:xfrm flipH="1" flipV="1">
                <a:off x="-7283387" y="1524001"/>
                <a:ext cx="5896546"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1800" y="2834640"/>
                <a:ext cx="158496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
        <p:nvSpPr>
          <p:cNvPr id="5" name="矩形 4"/>
          <p:cNvSpPr/>
          <p:nvPr/>
        </p:nvSpPr>
        <p:spPr>
          <a:xfrm>
            <a:off x="452053" y="3273997"/>
            <a:ext cx="4532453" cy="798680"/>
          </a:xfrm>
          <a:prstGeom prst="rect">
            <a:avLst/>
          </a:prstGeom>
        </p:spPr>
        <p:txBody>
          <a:bodyPr vert="horz" wrap="square">
            <a:spAutoFit/>
          </a:bodyPr>
          <a:lstStyle/>
          <a:p>
            <a:pPr marL="171450" indent="-171450" algn="l">
              <a:lnSpc>
                <a:spcPct val="170000"/>
              </a:lnSpc>
              <a:buClr>
                <a:srgbClr val="C00000"/>
              </a:buClr>
              <a:buFont typeface="Wingdings" panose="05000000000000000000" charset="0"/>
              <a:buChar char="n"/>
            </a:pPr>
            <a:r>
              <a:rPr lang="zh-CN" altLang="en-US" sz="900" dirty="0">
                <a:latin typeface="字魂36号-正文宋楷" panose="02000000000000000000" pitchFamily="2" charset="-122"/>
                <a:ea typeface="字魂36号-正文宋楷" panose="02000000000000000000" pitchFamily="2" charset="-122"/>
                <a:sym typeface="+mn-ea"/>
              </a:rPr>
              <a:t>在面对国内外错综复杂的发展环境下,在大改革的浪潮中,我们更应该以中华民族五千年来积累的宝贵财富为底气，修炼-身正 和锐气，以敢闯敢干的勇气，和自我革新的担当,以最持久,最深层的力量为实现中华民族伟大复兴的中国梦而努力奋斗。</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1746"/>
                                        </p:tgtEl>
                                        <p:attrNameLst>
                                          <p:attrName>style.visibility</p:attrName>
                                        </p:attrNameLst>
                                      </p:cBhvr>
                                      <p:to>
                                        <p:strVal val="visible"/>
                                      </p:to>
                                    </p:set>
                                    <p:animEffect transition="in" filter="randombar(horizontal)">
                                      <p:cBhvr>
                                        <p:cTn id="15" dur="500"/>
                                        <p:tgtEl>
                                          <p:spTgt spid="3174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randombar(horizontal)">
                                      <p:cBhvr>
                                        <p:cTn id="35" dur="500"/>
                                        <p:tgtEl>
                                          <p:spTgt spid="62"/>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randombar(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 name="图片 15"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3" y="622936"/>
            <a:ext cx="9208135" cy="4603115"/>
          </a:xfrm>
          <a:prstGeom prst="rect">
            <a:avLst/>
          </a:prstGeom>
        </p:spPr>
      </p:pic>
      <p:pic>
        <p:nvPicPr>
          <p:cNvPr id="5" name="图片 4" descr="59f5d90a6dde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3417" y="356870"/>
            <a:ext cx="2756535" cy="2756535"/>
          </a:xfrm>
          <a:prstGeom prst="rect">
            <a:avLst/>
          </a:prstGeom>
        </p:spPr>
      </p:pic>
      <p:sp>
        <p:nvSpPr>
          <p:cNvPr id="6" name="文本框 5"/>
          <p:cNvSpPr txBox="1"/>
          <p:nvPr/>
        </p:nvSpPr>
        <p:spPr>
          <a:xfrm>
            <a:off x="4055745" y="734695"/>
            <a:ext cx="1049020" cy="1200329"/>
          </a:xfrm>
          <a:prstGeom prst="rect">
            <a:avLst/>
          </a:prstGeom>
          <a:noFill/>
        </p:spPr>
        <p:txBody>
          <a:bodyPr wrap="square" rtlCol="0">
            <a:spAutoFit/>
          </a:bodyPr>
          <a:lstStyle/>
          <a:p>
            <a:r>
              <a:rPr lang="zh-CN" altLang="zh-CN" sz="72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伍</a:t>
            </a:r>
          </a:p>
        </p:txBody>
      </p:sp>
      <p:sp>
        <p:nvSpPr>
          <p:cNvPr id="7" name="文本框 6"/>
          <p:cNvSpPr txBox="1"/>
          <p:nvPr/>
        </p:nvSpPr>
        <p:spPr>
          <a:xfrm>
            <a:off x="2396490" y="2964816"/>
            <a:ext cx="4606290" cy="461665"/>
          </a:xfrm>
          <a:prstGeom prst="rect">
            <a:avLst/>
          </a:prstGeom>
          <a:noFill/>
        </p:spPr>
        <p:txBody>
          <a:bodyPr wrap="square" rtlCol="0" anchor="t">
            <a:spAutoFit/>
          </a:bodyPr>
          <a:lstStyle/>
          <a:p>
            <a:pPr>
              <a:spcBef>
                <a:spcPct val="50000"/>
              </a:spcBef>
            </a:pPr>
            <a:r>
              <a:rPr lang="zh-CN" altLang="en-US" sz="2400" dirty="0">
                <a:solidFill>
                  <a:schemeClr val="bg2">
                    <a:lumMod val="10000"/>
                  </a:schemeClr>
                </a:solidFill>
                <a:latin typeface="字魂36号-正文宋楷" panose="02000000000000000000" pitchFamily="2" charset="-122"/>
                <a:ea typeface="字魂36号-正文宋楷" panose="02000000000000000000" pitchFamily="2" charset="-122"/>
                <a:sym typeface="+mn-ea"/>
              </a:rPr>
              <a:t>学“习”用典平“语”文化</a:t>
            </a:r>
            <a:endParaRPr lang="zh-CN" altLang="en-US" sz="24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endParaRPr>
          </a:p>
        </p:txBody>
      </p:sp>
      <p:cxnSp>
        <p:nvCxnSpPr>
          <p:cNvPr id="8" name="直接连接符 7"/>
          <p:cNvCxnSpPr/>
          <p:nvPr/>
        </p:nvCxnSpPr>
        <p:spPr>
          <a:xfrm>
            <a:off x="1497967" y="3397250"/>
            <a:ext cx="61474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45715" y="3439796"/>
            <a:ext cx="4069080" cy="246221"/>
          </a:xfrm>
          <a:prstGeom prst="rect">
            <a:avLst/>
          </a:prstGeom>
          <a:noFill/>
        </p:spPr>
        <p:txBody>
          <a:bodyPr wrap="square" rtlCol="0">
            <a:spAutoFit/>
          </a:bodyPr>
          <a:lstStyle/>
          <a:p>
            <a:pPr algn="dist"/>
            <a:r>
              <a:rPr lang="zh-CN" altLang="en-US" sz="1000">
                <a:latin typeface="字魂36号-正文宋楷" panose="02000000000000000000" pitchFamily="2" charset="-122"/>
                <a:ea typeface="字魂36号-正文宋楷" panose="02000000000000000000" pitchFamily="2" charset="-122"/>
              </a:rPr>
              <a:t>Learning "learning", allusions, and "language" culture</a:t>
            </a: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193917" y="105410"/>
            <a:ext cx="1981835"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学“习”用典平“语”文化</a:t>
            </a:r>
          </a:p>
        </p:txBody>
      </p:sp>
      <p:sp>
        <p:nvSpPr>
          <p:cNvPr id="4" name="矩形 3"/>
          <p:cNvSpPr/>
          <p:nvPr/>
        </p:nvSpPr>
        <p:spPr>
          <a:xfrm>
            <a:off x="351157" y="1865630"/>
            <a:ext cx="5285105" cy="2175510"/>
          </a:xfrm>
          <a:prstGeom prst="rect">
            <a:avLst/>
          </a:prstGeom>
          <a:noFill/>
          <a:ln w="28575">
            <a:solidFill>
              <a:srgbClr val="C0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9" name="矩形 8"/>
          <p:cNvSpPr/>
          <p:nvPr/>
        </p:nvSpPr>
        <p:spPr>
          <a:xfrm>
            <a:off x="480060" y="2431415"/>
            <a:ext cx="4544060" cy="738664"/>
          </a:xfrm>
          <a:prstGeom prst="rect">
            <a:avLst/>
          </a:prstGeom>
        </p:spPr>
        <p:txBody>
          <a:bodyPr wrap="square">
            <a:spAutoFit/>
          </a:bodyPr>
          <a:lstStyle/>
          <a:p>
            <a:pPr marL="171450" indent="-171450">
              <a:lnSpc>
                <a:spcPct val="140000"/>
              </a:lnSpc>
              <a:buClr>
                <a:srgbClr val="C00000"/>
              </a:buClr>
              <a:buFont typeface="Wingdings" panose="05000000000000000000" charset="0"/>
              <a:buChar char="n"/>
            </a:pP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一句</a:t>
            </a:r>
            <a:r>
              <a:rPr lang="zh-CN" altLang="en-US" sz="900" b="1" u="sng">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"-枝一叶总关情”</a:t>
            </a: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不仅指明了党全心全意为人民服务的根本宗旨,也指明了中华文化的人民属性。中华文化的前提乃</a:t>
            </a:r>
            <a:r>
              <a:rPr lang="zh-CN" altLang="en-US" sz="1200" b="1">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“中华”</a:t>
            </a: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二字,而中华之载体便是中华的五十六个民族,即中华儿女。</a:t>
            </a:r>
            <a:endParaRPr lang="zh-CN" altLang="en-US" sz="900" dirty="0">
              <a:solidFill>
                <a:schemeClr val="tx1">
                  <a:lumMod val="85000"/>
                  <a:lumOff val="15000"/>
                </a:schemeClr>
              </a:solidFill>
              <a:latin typeface="字魂36号-正文宋楷" panose="02000000000000000000" pitchFamily="2" charset="-122"/>
              <a:ea typeface="字魂36号-正文宋楷" panose="02000000000000000000" pitchFamily="2" charset="-122"/>
            </a:endParaRPr>
          </a:p>
        </p:txBody>
      </p:sp>
      <p:cxnSp>
        <p:nvCxnSpPr>
          <p:cNvPr id="12" name="直接连接符 11"/>
          <p:cNvCxnSpPr/>
          <p:nvPr/>
        </p:nvCxnSpPr>
        <p:spPr>
          <a:xfrm>
            <a:off x="488412" y="2333610"/>
            <a:ext cx="12259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51592" y="1902646"/>
            <a:ext cx="5014514" cy="461665"/>
          </a:xfrm>
          <a:prstGeom prst="rect">
            <a:avLst/>
          </a:prstGeom>
        </p:spPr>
        <p:txBody>
          <a:bodyPr wrap="none">
            <a:spAutoFit/>
          </a:bodyPr>
          <a:lstStyle/>
          <a:p>
            <a:pPr algn="l"/>
            <a:r>
              <a:rPr lang="zh-CN" altLang="en-US" sz="2400" b="1">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平“语”近人指明了新时代文化定位。</a:t>
            </a:r>
            <a:endParaRPr lang="zh-CN" altLang="en-US" sz="2400" b="1"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endParaRPr>
          </a:p>
        </p:txBody>
      </p:sp>
      <p:sp>
        <p:nvSpPr>
          <p:cNvPr id="21" name="矩形 20"/>
          <p:cNvSpPr/>
          <p:nvPr/>
        </p:nvSpPr>
        <p:spPr>
          <a:xfrm flipH="1">
            <a:off x="5826760" y="1878966"/>
            <a:ext cx="2957830" cy="2148205"/>
          </a:xfrm>
          <a:prstGeom prst="rect">
            <a:avLst/>
          </a:prstGeom>
          <a: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36号-正文宋楷" panose="02000000000000000000" pitchFamily="2" charset="-122"/>
              <a:ea typeface="字魂36号-正文宋楷" panose="02000000000000000000" pitchFamily="2" charset="-122"/>
            </a:endParaRPr>
          </a:p>
        </p:txBody>
      </p:sp>
      <p:pic>
        <p:nvPicPr>
          <p:cNvPr id="2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
        <p:nvSpPr>
          <p:cNvPr id="2" name="矩形 1"/>
          <p:cNvSpPr/>
          <p:nvPr/>
        </p:nvSpPr>
        <p:spPr>
          <a:xfrm>
            <a:off x="480060" y="3171190"/>
            <a:ext cx="4544060" cy="812530"/>
          </a:xfrm>
          <a:prstGeom prst="rect">
            <a:avLst/>
          </a:prstGeom>
        </p:spPr>
        <p:txBody>
          <a:bodyPr wrap="square">
            <a:spAutoFit/>
          </a:bodyPr>
          <a:lstStyle/>
          <a:p>
            <a:pPr marL="171450" indent="-171450">
              <a:lnSpc>
                <a:spcPct val="130000"/>
              </a:lnSpc>
              <a:buClr>
                <a:srgbClr val="C00000"/>
              </a:buClr>
              <a:buFont typeface="Wingdings" panose="05000000000000000000" charset="0"/>
              <a:buChar char="n"/>
            </a:pP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所以,新时代的中华文化在党的领导下必被人民所接受、必服务于人民、必由人民传承。新时代里的中华文化的定位自然是服务人民,前进的方向也必然由人民需要所指,正如十九大所提出的“我国社会主要矛盾已经转为人民日益增长的美好生活需要和不平衡不充分发展之间的矛盾”所示,新时代文化的发展方向必是人民所需。</a:t>
            </a:r>
            <a:endParaRPr lang="zh-CN" altLang="en-US" sz="900" dirty="0">
              <a:solidFill>
                <a:schemeClr val="tx1">
                  <a:lumMod val="85000"/>
                  <a:lumOff val="15000"/>
                </a:schemeClr>
              </a:solidFill>
              <a:latin typeface="字魂36号-正文宋楷" panose="02000000000000000000" pitchFamily="2" charset="-122"/>
              <a:ea typeface="字魂36号-正文宋楷"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randombar(horizontal)">
                                      <p:cBhvr>
                                        <p:cTn id="31" dur="500"/>
                                        <p:tgtEl>
                                          <p:spTgt spid="21"/>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randombar(horizont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9" grpId="0"/>
      <p:bldP spid="17" grpId="0"/>
      <p:bldP spid="21"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学“习”用典平“语”文化</a:t>
            </a:r>
          </a:p>
        </p:txBody>
      </p:sp>
      <p:grpSp>
        <p:nvGrpSpPr>
          <p:cNvPr id="9" name="组合 8"/>
          <p:cNvGrpSpPr/>
          <p:nvPr/>
        </p:nvGrpSpPr>
        <p:grpSpPr>
          <a:xfrm>
            <a:off x="2" y="656590"/>
            <a:ext cx="5175885" cy="4389120"/>
            <a:chOff x="0" y="1403"/>
            <a:chExt cx="8212" cy="7158"/>
          </a:xfrm>
        </p:grpSpPr>
        <p:pic>
          <p:nvPicPr>
            <p:cNvPr id="8" name="图片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0" y="3751"/>
              <a:ext cx="8212" cy="3958"/>
            </a:xfrm>
            <a:prstGeom prst="rect">
              <a:avLst/>
            </a:prstGeom>
          </p:spPr>
        </p:pic>
        <p:pic>
          <p:nvPicPr>
            <p:cNvPr id="14" name="图片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2" y="1403"/>
              <a:ext cx="7158" cy="7158"/>
            </a:xfrm>
            <a:prstGeom prst="rect">
              <a:avLst/>
            </a:prstGeom>
          </p:spPr>
        </p:pic>
      </p:grpSp>
      <p:sp>
        <p:nvSpPr>
          <p:cNvPr id="20" name="文本框 19"/>
          <p:cNvSpPr txBox="1"/>
          <p:nvPr/>
        </p:nvSpPr>
        <p:spPr>
          <a:xfrm>
            <a:off x="3505200" y="1458595"/>
            <a:ext cx="498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C00000"/>
                </a:solidFill>
                <a:effectLst/>
                <a:uLnTx/>
                <a:uFillTx/>
                <a:latin typeface="字魂36号-正文宋楷" panose="02000000000000000000" pitchFamily="2" charset="-122"/>
                <a:ea typeface="字魂36号-正文宋楷" panose="02000000000000000000" pitchFamily="2" charset="-122"/>
                <a:cs typeface="华文楷体" panose="02010600040101010101" charset="-122"/>
                <a:sym typeface="+mn-ea"/>
              </a:rPr>
              <a:t>平'语’近人”“古风犹存”彰显“文化自信”</a:t>
            </a:r>
          </a:p>
        </p:txBody>
      </p:sp>
      <p:sp>
        <p:nvSpPr>
          <p:cNvPr id="21" name="矩形 20"/>
          <p:cNvSpPr/>
          <p:nvPr/>
        </p:nvSpPr>
        <p:spPr>
          <a:xfrm>
            <a:off x="5156835" y="1969933"/>
            <a:ext cx="2973822" cy="661720"/>
          </a:xfrm>
          <a:prstGeom prst="rect">
            <a:avLst/>
          </a:prstGeom>
        </p:spPr>
        <p:txBody>
          <a:bodyPr vert="horz" wrap="square">
            <a:spAutoFit/>
          </a:bodyPr>
          <a:lstStyle/>
          <a:p>
            <a:pPr marL="171450" indent="-171450">
              <a:lnSpc>
                <a:spcPct val="100000"/>
              </a:lnSpc>
              <a:buClr>
                <a:srgbClr val="C00000"/>
              </a:buClr>
              <a:buFont typeface="Wingdings" panose="05000000000000000000" charset="0"/>
              <a:buChar char="n"/>
            </a:pPr>
            <a:r>
              <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看</a:t>
            </a:r>
            <a:r>
              <a:rPr lang="zh-CN" altLang="en-US" sz="1000" b="1" dirty="0">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《平"语”近人》</a:t>
            </a:r>
            <a:r>
              <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，有一种浓浓的古典风韵。类似于</a:t>
            </a:r>
            <a:r>
              <a:rPr lang="zh-CN" altLang="en-US" sz="900" u="sng" dirty="0">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“政之所兴在顺民心,政之所废在逆民心”</a:t>
            </a:r>
            <a:r>
              <a:rPr lang="zh-CN" altLang="en-US" sz="900" b="1" dirty="0">
                <a:solidFill>
                  <a:schemeClr val="bg2">
                    <a:lumMod val="25000"/>
                  </a:schemeClr>
                </a:solidFill>
                <a:latin typeface="字魂36号-正文宋楷" panose="02000000000000000000" pitchFamily="2" charset="-122"/>
                <a:ea typeface="字魂36号-正文宋楷" panose="02000000000000000000" pitchFamily="2" charset="-122"/>
                <a:cs typeface="华文楷体" panose="02010600040101010101" charset="-122"/>
                <a:sym typeface="+mn-ea"/>
              </a:rPr>
              <a:t>“利民之事 ,丝发必兴;厉民之事,毫末必去”</a:t>
            </a:r>
            <a:r>
              <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 都凝聚着历史兴衰的智慧与箴言。</a:t>
            </a:r>
          </a:p>
        </p:txBody>
      </p:sp>
      <p:pic>
        <p:nvPicPr>
          <p:cNvPr id="2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
        <p:nvSpPr>
          <p:cNvPr id="2" name="矩形 1"/>
          <p:cNvSpPr/>
          <p:nvPr/>
        </p:nvSpPr>
        <p:spPr>
          <a:xfrm>
            <a:off x="5156835" y="2672878"/>
            <a:ext cx="2973822" cy="507831"/>
          </a:xfrm>
          <a:prstGeom prst="rect">
            <a:avLst/>
          </a:prstGeom>
        </p:spPr>
        <p:txBody>
          <a:bodyPr vert="horz" wrap="square">
            <a:spAutoFit/>
          </a:bodyPr>
          <a:lstStyle/>
          <a:p>
            <a:pPr marL="171450" indent="-171450">
              <a:lnSpc>
                <a:spcPct val="100000"/>
              </a:lnSpc>
              <a:buClr>
                <a:srgbClr val="C00000"/>
              </a:buClr>
              <a:buFont typeface="Wingdings" panose="05000000000000000000" charset="0"/>
              <a:buChar char="n"/>
            </a:pPr>
            <a:r>
              <a:rPr lang="zh-CN" altLang="en-US" sz="90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结合总书记引用古语典故的语境，通过</a:t>
            </a:r>
            <a:r>
              <a:rPr lang="zh-CN" altLang="en-US" sz="900" b="1">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“经典释义人”的讲解和“思想解读人”</a:t>
            </a:r>
            <a:r>
              <a:rPr lang="zh-CN" altLang="en-US" sz="90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的阐述,你不难发现,这些古语典故又充满了新时代的精神内涵。” </a:t>
            </a:r>
            <a:endPar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endParaRPr>
          </a:p>
        </p:txBody>
      </p:sp>
      <p:sp>
        <p:nvSpPr>
          <p:cNvPr id="4" name="矩形 3"/>
          <p:cNvSpPr/>
          <p:nvPr/>
        </p:nvSpPr>
        <p:spPr>
          <a:xfrm>
            <a:off x="5156835" y="3345344"/>
            <a:ext cx="2973822" cy="646331"/>
          </a:xfrm>
          <a:prstGeom prst="rect">
            <a:avLst/>
          </a:prstGeom>
        </p:spPr>
        <p:txBody>
          <a:bodyPr vert="horz" wrap="square">
            <a:spAutoFit/>
          </a:bodyPr>
          <a:lstStyle/>
          <a:p>
            <a:pPr marL="171450" indent="-171450">
              <a:lnSpc>
                <a:spcPct val="100000"/>
              </a:lnSpc>
              <a:buClr>
                <a:srgbClr val="C00000"/>
              </a:buClr>
              <a:buFont typeface="Wingdings" panose="05000000000000000000" charset="0"/>
              <a:buChar char="n"/>
            </a:pPr>
            <a:r>
              <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 任何真正的哲学都是自己时代精神上的精华”( 马克思语) ;</a:t>
            </a:r>
            <a:r>
              <a:rPr lang="zh-CN" altLang="en-US" sz="900" b="1" dirty="0">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“一 切历史都是当代史”( 克罗齐语)</a:t>
            </a:r>
            <a:r>
              <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 ,从这个意义上讲，古典在新时代充满了生命力，恰是“古风犹存”彰显出的</a:t>
            </a:r>
            <a:r>
              <a:rPr lang="zh-CN" altLang="en-US" sz="900" b="1" dirty="0">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“文化自信”</a:t>
            </a:r>
            <a:r>
              <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a:t>
            </a:r>
          </a:p>
        </p:txBody>
      </p:sp>
      <p:sp>
        <p:nvSpPr>
          <p:cNvPr id="5" name="矩形 4"/>
          <p:cNvSpPr/>
          <p:nvPr/>
        </p:nvSpPr>
        <p:spPr>
          <a:xfrm>
            <a:off x="5156835" y="4171479"/>
            <a:ext cx="2973822" cy="646331"/>
          </a:xfrm>
          <a:prstGeom prst="rect">
            <a:avLst/>
          </a:prstGeom>
        </p:spPr>
        <p:txBody>
          <a:bodyPr vert="horz" wrap="square">
            <a:spAutoFit/>
          </a:bodyPr>
          <a:lstStyle/>
          <a:p>
            <a:pPr marL="171450" indent="-171450">
              <a:lnSpc>
                <a:spcPct val="100000"/>
              </a:lnSpc>
              <a:buClr>
                <a:srgbClr val="C00000"/>
              </a:buClr>
              <a:buFont typeface="Wingdings" panose="05000000000000000000" charset="0"/>
              <a:buChar char="n"/>
            </a:pPr>
            <a:r>
              <a:rPr lang="zh-CN" altLang="en-US" sz="90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 杜甫有诗说，</a:t>
            </a:r>
            <a:r>
              <a:rPr lang="zh-CN" altLang="en-US" sz="900" b="1">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“致君尧舜上,再使风俗淳”</a:t>
            </a:r>
            <a:r>
              <a:rPr lang="zh-CN" altLang="en-US" sz="90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rPr>
              <a:t>， 古典文化能净风化俗，润物无声。文化自信,就是塑造灵魂,净化灵魂，从灵魂深处引-泓清泉，洗-洗沾染流俗的初心。</a:t>
            </a:r>
            <a:endParaRPr lang="zh-CN" altLang="en-US" sz="900" dirty="0">
              <a:solidFill>
                <a:schemeClr val="tx1"/>
              </a:solidFill>
              <a:latin typeface="字魂36号-正文宋楷" panose="02000000000000000000" pitchFamily="2" charset="-122"/>
              <a:ea typeface="字魂36号-正文宋楷" panose="02000000000000000000" pitchFamily="2" charset="-122"/>
              <a:cs typeface="华文楷体" panose="0201060004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P spid="2"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学“习”用典平“语”文化</a:t>
            </a:r>
          </a:p>
        </p:txBody>
      </p:sp>
      <p:pic>
        <p:nvPicPr>
          <p:cNvPr id="2" name="图片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187" y="-331731"/>
            <a:ext cx="3897560" cy="5143500"/>
          </a:xfrm>
          <a:prstGeom prst="rect">
            <a:avLst/>
          </a:prstGeom>
        </p:spPr>
      </p:pic>
      <p:sp>
        <p:nvSpPr>
          <p:cNvPr id="4" name="矩形 3"/>
          <p:cNvSpPr/>
          <p:nvPr/>
        </p:nvSpPr>
        <p:spPr>
          <a:xfrm>
            <a:off x="4214942" y="1849549"/>
            <a:ext cx="683264" cy="3093128"/>
          </a:xfrm>
          <a:prstGeom prst="rect">
            <a:avLst/>
          </a:prstGeom>
        </p:spPr>
        <p:txBody>
          <a:bodyPr vert="wordArtVert" wrap="square" anchor="t" anchorCtr="0">
            <a:spAutoFit/>
          </a:bodyPr>
          <a:lstStyle/>
          <a:p>
            <a:pPr marL="171450" indent="-171450">
              <a:lnSpc>
                <a:spcPct val="110000"/>
              </a:lnSpc>
              <a:buClr>
                <a:srgbClr val="C00000"/>
              </a:buClr>
              <a:buFont typeface="Wingdings" panose="05000000000000000000" charset="0"/>
              <a:buChar char="n"/>
            </a:pP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现代社会,我们常常为物质的栖居而疲于奔波,却忽略了更为重要的精神的家园。古典文化便是难得的精神家园。</a:t>
            </a:r>
            <a:endParaRPr lang="zh-CN" altLang="en-US" sz="900" dirty="0">
              <a:latin typeface="字魂36号-正文宋楷" panose="02000000000000000000" pitchFamily="2" charset="-122"/>
              <a:ea typeface="字魂36号-正文宋楷" panose="02000000000000000000" pitchFamily="2" charset="-122"/>
              <a:cs typeface="华文楷体" panose="02010600040101010101" charset="-122"/>
              <a:sym typeface="+mn-ea"/>
            </a:endParaRPr>
          </a:p>
        </p:txBody>
      </p:sp>
      <p:grpSp>
        <p:nvGrpSpPr>
          <p:cNvPr id="10" name="组合 9"/>
          <p:cNvGrpSpPr/>
          <p:nvPr/>
        </p:nvGrpSpPr>
        <p:grpSpPr>
          <a:xfrm>
            <a:off x="4268914" y="1152062"/>
            <a:ext cx="3424661" cy="662313"/>
            <a:chOff x="5704583" y="811583"/>
            <a:chExt cx="4566215" cy="883083"/>
          </a:xfrm>
        </p:grpSpPr>
        <p:sp>
          <p:nvSpPr>
            <p:cNvPr id="17" name="圆角矩形 16"/>
            <p:cNvSpPr/>
            <p:nvPr/>
          </p:nvSpPr>
          <p:spPr>
            <a:xfrm>
              <a:off x="5742683" y="923268"/>
              <a:ext cx="740358" cy="639762"/>
            </a:xfrm>
            <a:prstGeom prst="roundRect">
              <a:avLst>
                <a:gd name="adj" fmla="val 6312"/>
              </a:avLst>
            </a:prstGeom>
            <a:solidFill>
              <a:srgbClr val="B80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18" name="文本框 17"/>
            <p:cNvSpPr txBox="1"/>
            <p:nvPr/>
          </p:nvSpPr>
          <p:spPr>
            <a:xfrm>
              <a:off x="6439100" y="811583"/>
              <a:ext cx="3831698"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prstClr val="black"/>
                  </a:solidFill>
                  <a:effectLst/>
                  <a:uLnTx/>
                  <a:uFillTx/>
                  <a:latin typeface="字魂36号-正文宋楷" panose="02000000000000000000" pitchFamily="2" charset="-122"/>
                  <a:ea typeface="字魂36号-正文宋楷" panose="02000000000000000000" pitchFamily="2" charset="-122"/>
                  <a:cs typeface="华文楷体" panose="02010600040101010101" charset="-122"/>
                  <a:sym typeface="+mn-ea"/>
                </a:rPr>
                <a:t>平‘语’近人”“精神家围”凝聚“力量源泉”</a:t>
              </a:r>
            </a:p>
          </p:txBody>
        </p:sp>
        <p:sp>
          <p:nvSpPr>
            <p:cNvPr id="19" name="文本框 18"/>
            <p:cNvSpPr txBox="1"/>
            <p:nvPr/>
          </p:nvSpPr>
          <p:spPr>
            <a:xfrm>
              <a:off x="5704583" y="832892"/>
              <a:ext cx="725073" cy="861774"/>
            </a:xfrm>
            <a:prstGeom prst="rect">
              <a:avLst/>
            </a:prstGeom>
            <a:noFill/>
          </p:spPr>
          <p:txBody>
            <a:bodyPr wrap="square" rtlCol="0">
              <a:spAutoFit/>
            </a:bodyPr>
            <a:lstStyle/>
            <a:p>
              <a:r>
                <a:rPr lang="zh-CN" altLang="en-US" sz="3600" dirty="0">
                  <a:solidFill>
                    <a:schemeClr val="bg1"/>
                  </a:solidFill>
                  <a:latin typeface="字魂36号-正文宋楷" panose="02000000000000000000" pitchFamily="2" charset="-122"/>
                  <a:ea typeface="字魂36号-正文宋楷" panose="02000000000000000000" pitchFamily="2" charset="-122"/>
                </a:rPr>
                <a:t>点</a:t>
              </a:r>
            </a:p>
          </p:txBody>
        </p:sp>
      </p:grpSp>
      <p:grpSp>
        <p:nvGrpSpPr>
          <p:cNvPr id="20" name="组合 19"/>
          <p:cNvGrpSpPr/>
          <p:nvPr/>
        </p:nvGrpSpPr>
        <p:grpSpPr>
          <a:xfrm>
            <a:off x="2265731" y="1035801"/>
            <a:ext cx="1677382" cy="1887178"/>
            <a:chOff x="7312840" y="2816225"/>
            <a:chExt cx="2236510" cy="2516235"/>
          </a:xfrm>
        </p:grpSpPr>
        <p:sp>
          <p:nvSpPr>
            <p:cNvPr id="21" name="文本框 20"/>
            <p:cNvSpPr txBox="1"/>
            <p:nvPr/>
          </p:nvSpPr>
          <p:spPr>
            <a:xfrm>
              <a:off x="7312840" y="2816225"/>
              <a:ext cx="1374735" cy="1477327"/>
            </a:xfrm>
            <a:prstGeom prst="rect">
              <a:avLst/>
            </a:prstGeom>
            <a:noFill/>
          </p:spPr>
          <p:txBody>
            <a:bodyPr wrap="none" rtlCol="0">
              <a:spAutoFit/>
            </a:bodyPr>
            <a:lstStyle/>
            <a:p>
              <a:r>
                <a:rPr lang="zh-CN" altLang="en-US" sz="6600" dirty="0">
                  <a:solidFill>
                    <a:srgbClr val="B42621"/>
                  </a:solidFill>
                  <a:latin typeface="字魂36号-正文宋楷" panose="02000000000000000000" pitchFamily="2" charset="-122"/>
                  <a:ea typeface="字魂36号-正文宋楷" panose="02000000000000000000" pitchFamily="2" charset="-122"/>
                </a:rPr>
                <a:t>中</a:t>
              </a:r>
            </a:p>
          </p:txBody>
        </p:sp>
        <p:sp>
          <p:nvSpPr>
            <p:cNvPr id="22" name="文本框 21"/>
            <p:cNvSpPr txBox="1"/>
            <p:nvPr/>
          </p:nvSpPr>
          <p:spPr>
            <a:xfrm>
              <a:off x="7483408" y="3878055"/>
              <a:ext cx="810479" cy="800218"/>
            </a:xfrm>
            <a:prstGeom prst="rect">
              <a:avLst/>
            </a:prstGeom>
            <a:noFill/>
          </p:spPr>
          <p:txBody>
            <a:bodyPr wrap="none" rtlCol="0">
              <a:spAutoFit/>
            </a:bodyPr>
            <a:lstStyle/>
            <a:p>
              <a:r>
                <a:rPr lang="zh-CN" altLang="en-US" sz="3300" dirty="0">
                  <a:solidFill>
                    <a:srgbClr val="B42621"/>
                  </a:solidFill>
                  <a:latin typeface="字魂36号-正文宋楷" panose="02000000000000000000" pitchFamily="2" charset="-122"/>
                  <a:ea typeface="字魂36号-正文宋楷" panose="02000000000000000000" pitchFamily="2" charset="-122"/>
                </a:rPr>
                <a:t>国</a:t>
              </a:r>
            </a:p>
          </p:txBody>
        </p:sp>
        <p:sp>
          <p:nvSpPr>
            <p:cNvPr id="23" name="文本框 22"/>
            <p:cNvSpPr txBox="1"/>
            <p:nvPr/>
          </p:nvSpPr>
          <p:spPr>
            <a:xfrm>
              <a:off x="7764245" y="3362691"/>
              <a:ext cx="1785105" cy="1969769"/>
            </a:xfrm>
            <a:prstGeom prst="rect">
              <a:avLst/>
            </a:prstGeom>
          </p:spPr>
          <p:txBody>
            <a:bodyPr wrap="none" rtlCol="0">
              <a:spAutoFit/>
            </a:bodyPr>
            <a:lstStyle/>
            <a:p>
              <a:r>
                <a:rPr lang="zh-CN" altLang="en-US" sz="9000" dirty="0">
                  <a:solidFill>
                    <a:srgbClr val="B42621"/>
                  </a:solidFill>
                  <a:latin typeface="字魂36号-正文宋楷" panose="02000000000000000000" pitchFamily="2" charset="-122"/>
                  <a:ea typeface="字魂36号-正文宋楷" panose="02000000000000000000" pitchFamily="2" charset="-122"/>
                </a:rPr>
                <a:t>风</a:t>
              </a:r>
            </a:p>
          </p:txBody>
        </p:sp>
      </p:grpSp>
      <p:pic>
        <p:nvPicPr>
          <p:cNvPr id="6"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
        <p:nvSpPr>
          <p:cNvPr id="5" name="矩形 4"/>
          <p:cNvSpPr/>
          <p:nvPr/>
        </p:nvSpPr>
        <p:spPr>
          <a:xfrm>
            <a:off x="4942652" y="1849549"/>
            <a:ext cx="1393202" cy="3093128"/>
          </a:xfrm>
          <a:prstGeom prst="rect">
            <a:avLst/>
          </a:prstGeom>
        </p:spPr>
        <p:txBody>
          <a:bodyPr vert="wordArtVert" wrap="square" anchor="t" anchorCtr="0">
            <a:spAutoFit/>
          </a:bodyPr>
          <a:lstStyle/>
          <a:p>
            <a:pPr marL="171450" indent="-171450">
              <a:lnSpc>
                <a:spcPct val="100000"/>
              </a:lnSpc>
              <a:buClr>
                <a:srgbClr val="C00000"/>
              </a:buClr>
              <a:buFont typeface="Wingdings" panose="05000000000000000000" charset="0"/>
              <a:buChar char="n"/>
            </a:pPr>
            <a:r>
              <a:rPr lang="zh-CN" altLang="en-US" sz="900" dirty="0">
                <a:solidFill>
                  <a:schemeClr val="bg2">
                    <a:lumMod val="25000"/>
                  </a:schemeClr>
                </a:solidFill>
                <a:latin typeface="字魂36号-正文宋楷" panose="02000000000000000000" pitchFamily="2" charset="-122"/>
                <a:ea typeface="字魂36号-正文宋楷" panose="02000000000000000000" pitchFamily="2" charset="-122"/>
                <a:cs typeface="华文楷体" panose="02010600040101010101" charset="-122"/>
                <a:sym typeface="+mn-ea"/>
              </a:rPr>
              <a:t>习总书记曾饱含情地指出:</a:t>
            </a:r>
            <a:r>
              <a:rPr lang="zh-CN" altLang="en-US" sz="900" b="1" dirty="0">
                <a:solidFill>
                  <a:schemeClr val="bg2">
                    <a:lumMod val="25000"/>
                  </a:schemeClr>
                </a:solidFill>
                <a:latin typeface="字魂36号-正文宋楷" panose="02000000000000000000" pitchFamily="2" charset="-122"/>
                <a:ea typeface="字魂36号-正文宋楷" panose="02000000000000000000" pitchFamily="2" charset="-122"/>
                <a:cs typeface="华文楷体" panose="02010600040101010101" charset="-122"/>
                <a:sym typeface="+mn-ea"/>
              </a:rPr>
              <a:t>“望得见山、 看得见水、记得住乡愁”尽管这强调的是“城镇化工作”, 但对于"精神家园”的构筑也应作如是观。纵观“平'语’ 近人”，无论是“一枝一叶总关情”的情怀，还是“咬定青山不放松”的坚守;无论是"绝知此事要躬行”</a:t>
            </a:r>
            <a:r>
              <a:rPr lang="zh-CN" altLang="en-US" sz="900" dirty="0">
                <a:solidFill>
                  <a:schemeClr val="bg2">
                    <a:lumMod val="25000"/>
                  </a:schemeClr>
                </a:solidFill>
                <a:latin typeface="字魂36号-正文宋楷" panose="02000000000000000000" pitchFamily="2" charset="-122"/>
                <a:ea typeface="字魂36号-正文宋楷" panose="02000000000000000000" pitchFamily="2" charset="-122"/>
                <a:cs typeface="华文楷体" panose="02010600040101010101" charset="-122"/>
                <a:sym typeface="+mn-ea"/>
              </a:rPr>
              <a:t>的实践，还是"只留清气满乾坤”的精神，无不流露出精神家园的精神魅力与情感张力。</a:t>
            </a:r>
          </a:p>
        </p:txBody>
      </p:sp>
      <p:sp>
        <p:nvSpPr>
          <p:cNvPr id="8" name="矩形 7"/>
          <p:cNvSpPr/>
          <p:nvPr/>
        </p:nvSpPr>
        <p:spPr>
          <a:xfrm>
            <a:off x="6678742" y="1849549"/>
            <a:ext cx="940001" cy="3093128"/>
          </a:xfrm>
          <a:prstGeom prst="rect">
            <a:avLst/>
          </a:prstGeom>
        </p:spPr>
        <p:txBody>
          <a:bodyPr vert="wordArtVert" wrap="square" anchor="t" anchorCtr="0">
            <a:spAutoFit/>
          </a:bodyPr>
          <a:lstStyle/>
          <a:p>
            <a:pPr marL="171450" indent="-171450">
              <a:lnSpc>
                <a:spcPct val="100000"/>
              </a:lnSpc>
              <a:buClr>
                <a:srgbClr val="C00000"/>
              </a:buClr>
              <a:buFont typeface="Wingdings" panose="05000000000000000000" charset="0"/>
              <a:buChar char="n"/>
            </a:pP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古典文化是古人学习与实践的经典表达,经过数千年文明长河的淘洗和积淀,早已成为中华民族的精神瑰宝,由这些古典构筑的精神家园,足以凝聚起中华民族伟大复兴的精神力量,发出新时代</a:t>
            </a:r>
            <a:r>
              <a:rPr lang="zh-CN" altLang="en-US" sz="900" b="1">
                <a:solidFill>
                  <a:srgbClr val="C00000"/>
                </a:solidFill>
                <a:latin typeface="字魂36号-正文宋楷" panose="02000000000000000000" pitchFamily="2" charset="-122"/>
                <a:ea typeface="字魂36号-正文宋楷" panose="02000000000000000000" pitchFamily="2" charset="-122"/>
                <a:cs typeface="华文楷体" panose="02010600040101010101" charset="-122"/>
                <a:sym typeface="+mn-ea"/>
              </a:rPr>
              <a:t>“中国声音”</a:t>
            </a:r>
            <a:r>
              <a:rPr lang="zh-CN" altLang="en-US" sz="900">
                <a:latin typeface="字魂36号-正文宋楷" panose="02000000000000000000" pitchFamily="2" charset="-122"/>
                <a:ea typeface="字魂36号-正文宋楷" panose="02000000000000000000" pitchFamily="2" charset="-122"/>
                <a:cs typeface="华文楷体" panose="02010600040101010101" charset="-122"/>
                <a:sym typeface="+mn-ea"/>
              </a:rPr>
              <a:t>的最强音。</a:t>
            </a:r>
            <a:endParaRPr lang="zh-CN" altLang="en-US" sz="900" dirty="0">
              <a:latin typeface="字魂36号-正文宋楷" panose="02000000000000000000" pitchFamily="2" charset="-122"/>
              <a:ea typeface="字魂36号-正文宋楷" panose="02000000000000000000" pitchFamily="2" charset="-122"/>
              <a:cs typeface="华文楷体" panose="0201060004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randombar(horizont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 name="图片 15"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3" y="622936"/>
            <a:ext cx="9208135" cy="4603115"/>
          </a:xfrm>
          <a:prstGeom prst="rect">
            <a:avLst/>
          </a:prstGeom>
        </p:spPr>
      </p:pic>
      <p:pic>
        <p:nvPicPr>
          <p:cNvPr id="5" name="图片 4" descr="59f5d90a6dde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3417" y="356870"/>
            <a:ext cx="2756535" cy="2756535"/>
          </a:xfrm>
          <a:prstGeom prst="rect">
            <a:avLst/>
          </a:prstGeom>
        </p:spPr>
      </p:pic>
      <p:sp>
        <p:nvSpPr>
          <p:cNvPr id="6" name="文本框 5"/>
          <p:cNvSpPr txBox="1"/>
          <p:nvPr/>
        </p:nvSpPr>
        <p:spPr>
          <a:xfrm>
            <a:off x="4055745" y="734695"/>
            <a:ext cx="1049020" cy="1200329"/>
          </a:xfrm>
          <a:prstGeom prst="rect">
            <a:avLst/>
          </a:prstGeom>
          <a:noFill/>
        </p:spPr>
        <p:txBody>
          <a:bodyPr wrap="square" rtlCol="0">
            <a:spAutoFit/>
          </a:bodyPr>
          <a:lstStyle/>
          <a:p>
            <a:r>
              <a:rPr lang="zh-CN" altLang="zh-CN" sz="72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陆</a:t>
            </a:r>
          </a:p>
        </p:txBody>
      </p:sp>
      <p:sp>
        <p:nvSpPr>
          <p:cNvPr id="7" name="文本框 6"/>
          <p:cNvSpPr txBox="1"/>
          <p:nvPr/>
        </p:nvSpPr>
        <p:spPr>
          <a:xfrm>
            <a:off x="2396490" y="2964816"/>
            <a:ext cx="4606290" cy="461665"/>
          </a:xfrm>
          <a:prstGeom prst="rect">
            <a:avLst/>
          </a:prstGeom>
          <a:noFill/>
        </p:spPr>
        <p:txBody>
          <a:bodyPr wrap="square" rtlCol="0" anchor="t">
            <a:spAutoFit/>
          </a:bodyPr>
          <a:lstStyle/>
          <a:p>
            <a:pPr>
              <a:spcBef>
                <a:spcPct val="50000"/>
              </a:spcBef>
            </a:pPr>
            <a:r>
              <a:rPr lang="zh-CN" altLang="en-US" sz="2400" dirty="0">
                <a:solidFill>
                  <a:schemeClr val="bg2">
                    <a:lumMod val="10000"/>
                  </a:schemeClr>
                </a:solidFill>
                <a:latin typeface="字魂36号-正文宋楷" panose="02000000000000000000" pitchFamily="2" charset="-122"/>
                <a:ea typeface="字魂36号-正文宋楷" panose="02000000000000000000" pitchFamily="2" charset="-122"/>
                <a:sym typeface="+mn-ea"/>
              </a:rPr>
              <a:t>学“平语近人”做合格党员</a:t>
            </a:r>
          </a:p>
        </p:txBody>
      </p:sp>
      <p:cxnSp>
        <p:nvCxnSpPr>
          <p:cNvPr id="8" name="直接连接符 7"/>
          <p:cNvCxnSpPr/>
          <p:nvPr/>
        </p:nvCxnSpPr>
        <p:spPr>
          <a:xfrm>
            <a:off x="1497967" y="3397250"/>
            <a:ext cx="61474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45715" y="3439796"/>
            <a:ext cx="4069080" cy="246221"/>
          </a:xfrm>
          <a:prstGeom prst="rect">
            <a:avLst/>
          </a:prstGeom>
          <a:noFill/>
        </p:spPr>
        <p:txBody>
          <a:bodyPr wrap="square" rtlCol="0">
            <a:spAutoFit/>
          </a:bodyPr>
          <a:lstStyle/>
          <a:p>
            <a:pPr algn="dist"/>
            <a:r>
              <a:rPr lang="zh-CN" altLang="en-US" sz="1000">
                <a:latin typeface="字魂36号-正文宋楷" panose="02000000000000000000" pitchFamily="2" charset="-122"/>
                <a:ea typeface="字魂36号-正文宋楷" panose="02000000000000000000" pitchFamily="2" charset="-122"/>
              </a:rPr>
              <a:t>Learn to be a close speaker and be a qualified party member</a:t>
            </a: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193917" y="105410"/>
            <a:ext cx="1981835"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7"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学“平语近人”做合格党员</a:t>
            </a:r>
          </a:p>
        </p:txBody>
      </p:sp>
      <p:sp>
        <p:nvSpPr>
          <p:cNvPr id="207" name="文本框 206"/>
          <p:cNvSpPr txBox="1"/>
          <p:nvPr/>
        </p:nvSpPr>
        <p:spPr>
          <a:xfrm>
            <a:off x="1682750" y="1882775"/>
            <a:ext cx="5956300" cy="1471172"/>
          </a:xfrm>
          <a:prstGeom prst="rect">
            <a:avLst/>
          </a:prstGeom>
          <a:noFill/>
        </p:spPr>
        <p:txBody>
          <a:bodyPr wrap="square" rtlCol="0">
            <a:spAutoFit/>
          </a:bodyPr>
          <a:lstStyle/>
          <a:p>
            <a:pPr>
              <a:lnSpc>
                <a:spcPct val="160000"/>
              </a:lnSpc>
            </a:pPr>
            <a:r>
              <a:rPr lang="zh-CN" altLang="en-US" sz="1400" dirty="0">
                <a:latin typeface="字魂36号-正文宋楷" panose="02000000000000000000" pitchFamily="2" charset="-122"/>
                <a:ea typeface="字魂36号-正文宋楷" panose="02000000000000000000" pitchFamily="2" charset="-122"/>
                <a:cs typeface="华文楷体" panose="02010600040101010101" charset="-122"/>
              </a:rPr>
              <a:t>重温经典,感受平“语”近人，《平“语”近人一习近平总书记用典》 从习近平总书记- -系列重要讲话、文章、谈话中所引用的古代典籍和经典名句为切入点,引发群众对习近平新时代中国特色社会主义思想和中华经典的关注,更为新时代组工干部上了一堂生动而持久的思想教育课</a:t>
            </a:r>
          </a:p>
        </p:txBody>
      </p:sp>
      <p:pic>
        <p:nvPicPr>
          <p:cNvPr id="208" name="PA_图片 21"/>
          <p:cNvPicPr>
            <a:picLocks noChangeAspect="1" noChangeArrowheads="1"/>
          </p:cNvPicPr>
          <p:nvPr>
            <p:custDataLst>
              <p:tags r:id="rId1"/>
            </p:custDataLst>
          </p:nvPr>
        </p:nvPicPr>
        <p:blipFill>
          <a:blip r:embed="rId8" cstate="screen">
            <a:extLst>
              <a:ext uri="{28A0092B-C50C-407E-A947-70E740481C1C}">
                <a14:useLocalDpi xmlns:a14="http://schemas.microsoft.com/office/drawing/2010/main"/>
              </a:ext>
            </a:extLst>
          </a:blip>
          <a:srcRect/>
          <a:stretch>
            <a:fillRect/>
          </a:stretch>
        </p:blipFill>
        <p:spPr bwMode="auto">
          <a:xfrm flipH="1">
            <a:off x="415191" y="3185563"/>
            <a:ext cx="1419317" cy="17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A_图片 21"/>
          <p:cNvPicPr>
            <a:picLocks noChangeAspect="1" noChangeArrowheads="1"/>
          </p:cNvPicPr>
          <p:nvPr>
            <p:custDataLst>
              <p:tags r:id="rId2"/>
            </p:custDataLst>
          </p:nvPr>
        </p:nvPicPr>
        <p:blipFill>
          <a:blip r:embed="rId8" cstate="screen">
            <a:extLst>
              <a:ext uri="{28A0092B-C50C-407E-A947-70E740481C1C}">
                <a14:useLocalDpi xmlns:a14="http://schemas.microsoft.com/office/drawing/2010/main"/>
              </a:ext>
            </a:extLst>
          </a:blip>
          <a:srcRect/>
          <a:stretch>
            <a:fillRect/>
          </a:stretch>
        </p:blipFill>
        <p:spPr bwMode="auto">
          <a:xfrm>
            <a:off x="7442101" y="3185563"/>
            <a:ext cx="1419317" cy="17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A_图片 4" descr="猪年(1)(1)"/>
          <p:cNvPicPr>
            <a:picLocks noChangeAspect="1"/>
          </p:cNvPicPr>
          <p:nvPr>
            <p:custDataLst>
              <p:tags r:id="rId3"/>
            </p:custDataLst>
          </p:nvPr>
        </p:nvPicPr>
        <p:blipFill>
          <a:blip r:embed="rId9" cstate="screen">
            <a:extLst>
              <a:ext uri="{BEBA8EAE-BF5A-486C-A8C5-ECC9F3942E4B}">
                <a14:imgProps xmlns:a14="http://schemas.microsoft.com/office/drawing/2010/main">
                  <a14:imgLayer r:embed="rId10">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randombar(horizontal)">
                                      <p:cBhvr>
                                        <p:cTn id="15" dur="500"/>
                                        <p:tgtEl>
                                          <p:spTgt spid="207"/>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randombar(horizontal)">
                                      <p:cBhvr>
                                        <p:cTn id="19" dur="500"/>
                                        <p:tgtEl>
                                          <p:spTgt spid="20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09"/>
                                        </p:tgtEl>
                                        <p:attrNameLst>
                                          <p:attrName>style.visibility</p:attrName>
                                        </p:attrNameLst>
                                      </p:cBhvr>
                                      <p:to>
                                        <p:strVal val="visible"/>
                                      </p:to>
                                    </p:set>
                                    <p:animEffect transition="in" filter="randombar(horizontal)">
                                      <p:cBhvr>
                                        <p:cTn id="23"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学“平语近人”做合格党员</a:t>
            </a:r>
          </a:p>
        </p:txBody>
      </p:sp>
      <p:pic>
        <p:nvPicPr>
          <p:cNvPr id="2" name="图片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5128531" y="524722"/>
            <a:ext cx="3178270" cy="5143500"/>
          </a:xfrm>
          <a:prstGeom prst="rect">
            <a:avLst/>
          </a:prstGeom>
        </p:spPr>
      </p:pic>
      <p:grpSp>
        <p:nvGrpSpPr>
          <p:cNvPr id="4" name="组合 3"/>
          <p:cNvGrpSpPr>
            <a:grpSpLocks noChangeAspect="1"/>
          </p:cNvGrpSpPr>
          <p:nvPr/>
        </p:nvGrpSpPr>
        <p:grpSpPr>
          <a:xfrm>
            <a:off x="420370" y="1718566"/>
            <a:ext cx="189000" cy="189000"/>
            <a:chOff x="3733800" y="4400550"/>
            <a:chExt cx="986790" cy="986790"/>
          </a:xfrm>
        </p:grpSpPr>
        <p:sp>
          <p:nvSpPr>
            <p:cNvPr id="5" name="椭圆 4"/>
            <p:cNvSpPr/>
            <p:nvPr/>
          </p:nvSpPr>
          <p:spPr>
            <a:xfrm>
              <a:off x="3733800" y="4400550"/>
              <a:ext cx="986790" cy="986790"/>
            </a:xfrm>
            <a:prstGeom prst="ellipse">
              <a:avLst/>
            </a:prstGeom>
            <a:no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sp>
          <p:nvSpPr>
            <p:cNvPr id="6" name="椭圆 5"/>
            <p:cNvSpPr>
              <a:spLocks noChangeAspect="1"/>
            </p:cNvSpPr>
            <p:nvPr/>
          </p:nvSpPr>
          <p:spPr>
            <a:xfrm>
              <a:off x="3991939" y="4658689"/>
              <a:ext cx="470513" cy="470513"/>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36号-正文宋楷" panose="02000000000000000000" pitchFamily="2" charset="-122"/>
                <a:ea typeface="字魂36号-正文宋楷" panose="02000000000000000000" pitchFamily="2" charset="-122"/>
              </a:endParaRPr>
            </a:p>
          </p:txBody>
        </p:sp>
      </p:grpSp>
      <p:grpSp>
        <p:nvGrpSpPr>
          <p:cNvPr id="9" name="组合 8"/>
          <p:cNvGrpSpPr/>
          <p:nvPr/>
        </p:nvGrpSpPr>
        <p:grpSpPr>
          <a:xfrm>
            <a:off x="737554" y="1654227"/>
            <a:ext cx="2798445" cy="369332"/>
            <a:chOff x="2622972" y="1723967"/>
            <a:chExt cx="3731259" cy="492443"/>
          </a:xfrm>
        </p:grpSpPr>
        <p:sp>
          <p:nvSpPr>
            <p:cNvPr id="10" name="文本框 9"/>
            <p:cNvSpPr txBox="1"/>
            <p:nvPr/>
          </p:nvSpPr>
          <p:spPr>
            <a:xfrm>
              <a:off x="2622972" y="1723967"/>
              <a:ext cx="3731259" cy="492443"/>
            </a:xfrm>
            <a:prstGeom prst="rect">
              <a:avLst/>
            </a:prstGeom>
            <a:noFill/>
          </p:spPr>
          <p:txBody>
            <a:bodyPr wrap="square" rtlCol="0">
              <a:spAutoFit/>
            </a:bodyPr>
            <a:lstStyle/>
            <a:p>
              <a:pPr algn="l"/>
              <a:r>
                <a:rPr lang="zh-CN" altLang="en-US" b="1" spc="320" dirty="0">
                  <a:solidFill>
                    <a:srgbClr val="B80109"/>
                  </a:solidFill>
                  <a:latin typeface="字魂36号-正文宋楷" panose="02000000000000000000" pitchFamily="2" charset="-122"/>
                  <a:ea typeface="字魂36号-正文宋楷" panose="02000000000000000000" pitchFamily="2" charset="-122"/>
                </a:rPr>
                <a:t>做“有涵养”的党员</a:t>
              </a:r>
            </a:p>
          </p:txBody>
        </p:sp>
        <p:sp>
          <p:nvSpPr>
            <p:cNvPr id="11" name="椭圆 10"/>
            <p:cNvSpPr>
              <a:spLocks noChangeAspect="1"/>
            </p:cNvSpPr>
            <p:nvPr/>
          </p:nvSpPr>
          <p:spPr>
            <a:xfrm>
              <a:off x="3533022" y="1936799"/>
              <a:ext cx="36000" cy="36000"/>
            </a:xfrm>
            <a:prstGeom prst="ellipse">
              <a:avLst/>
            </a:prstGeom>
            <a:solidFill>
              <a:srgbClr val="B80109"/>
            </a:solidFill>
            <a:ln>
              <a:solidFill>
                <a:srgbClr val="B80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a:latin typeface="字魂36号-正文宋楷" panose="02000000000000000000" pitchFamily="2" charset="-122"/>
                <a:ea typeface="字魂36号-正文宋楷" panose="02000000000000000000" pitchFamily="2" charset="-122"/>
              </a:endParaRPr>
            </a:p>
          </p:txBody>
        </p:sp>
      </p:grpSp>
      <p:sp>
        <p:nvSpPr>
          <p:cNvPr id="12" name="文本框 11"/>
          <p:cNvSpPr txBox="1"/>
          <p:nvPr/>
        </p:nvSpPr>
        <p:spPr>
          <a:xfrm>
            <a:off x="420371" y="2124076"/>
            <a:ext cx="3725545" cy="2462213"/>
          </a:xfrm>
          <a:prstGeom prst="rect">
            <a:avLst/>
          </a:prstGeom>
          <a:noFill/>
        </p:spPr>
        <p:txBody>
          <a:bodyPr wrap="square" rtlCol="0">
            <a:spAutoFit/>
          </a:bodyPr>
          <a:lstStyle/>
          <a:p>
            <a:pPr marL="171450" indent="-171450">
              <a:lnSpc>
                <a:spcPct val="140000"/>
              </a:lnSpc>
              <a:buClr>
                <a:srgbClr val="C00000"/>
              </a:buClr>
              <a:buFont typeface="Wingdings" panose="05000000000000000000" pitchFamily="2" charset="2"/>
              <a:buChar char="l"/>
            </a:pP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中华经典名句博大精深、历久弥新,是中华智慧的结晶和民族精神灵魂，这些中华传统文化精华也是习近平总书记治国理念的重要来源。</a:t>
            </a:r>
            <a:endParaRPr lang="en-US" altLang="zh-CN" sz="1000" dirty="0">
              <a:latin typeface="字魂36号-正文宋楷" panose="02000000000000000000" pitchFamily="2" charset="-122"/>
              <a:ea typeface="字魂36号-正文宋楷" panose="02000000000000000000" pitchFamily="2" charset="-122"/>
              <a:cs typeface="华文楷体" panose="02010600040101010101" charset="-122"/>
            </a:endParaRPr>
          </a:p>
          <a:p>
            <a:pPr marL="171450" indent="-171450">
              <a:lnSpc>
                <a:spcPct val="140000"/>
              </a:lnSpc>
              <a:buClr>
                <a:srgbClr val="C00000"/>
              </a:buClr>
              <a:buFont typeface="Wingdings" panose="05000000000000000000" pitchFamily="2" charset="2"/>
              <a:buChar char="l"/>
            </a:pP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从"水能载舟,亦能覆舟”‘先天下之忧而忧， 后天下之乐而乐”到“人民对美好生活的向往,就是我们的奋斗目标”“依靠人民创造历史伟业 ,带领人民创造美好生活”展现了总书记对古代仁政思想及马克思主义群众观的创造性发展,总书记的话总能引人入胜,主要在于他擅长引经据典,古为今用、推陈出新,赋予传统文化以时代价值和意义,极富有感召力。</a:t>
            </a:r>
            <a:endParaRPr lang="en-US" altLang="zh-CN" sz="1000" dirty="0">
              <a:latin typeface="字魂36号-正文宋楷" panose="02000000000000000000" pitchFamily="2" charset="-122"/>
              <a:ea typeface="字魂36号-正文宋楷" panose="02000000000000000000" pitchFamily="2" charset="-122"/>
              <a:cs typeface="华文楷体" panose="02010600040101010101" charset="-122"/>
            </a:endParaRPr>
          </a:p>
          <a:p>
            <a:pPr marL="171450" indent="-171450">
              <a:lnSpc>
                <a:spcPct val="140000"/>
              </a:lnSpc>
              <a:buClr>
                <a:srgbClr val="C00000"/>
              </a:buClr>
              <a:buFont typeface="Wingdings" panose="05000000000000000000" pitchFamily="2" charset="2"/>
              <a:buChar char="l"/>
            </a:pP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以人以史为鉴,可明得失知兴替,组工干部要多扎实学习优秀传统文化经典,涵养文化质,汲取政治智慧。</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7" name="图片 16" descr="5a1f60853673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175" y="3093086"/>
            <a:ext cx="5930900" cy="3954145"/>
          </a:xfrm>
          <a:prstGeom prst="rect">
            <a:avLst/>
          </a:prstGeom>
        </p:spPr>
      </p:pic>
      <p:sp>
        <p:nvSpPr>
          <p:cNvPr id="52" name="_14"/>
          <p:cNvSpPr txBox="1">
            <a:spLocks noChangeArrowheads="1"/>
          </p:cNvSpPr>
          <p:nvPr/>
        </p:nvSpPr>
        <p:spPr bwMode="auto">
          <a:xfrm>
            <a:off x="20955" y="2305051"/>
            <a:ext cx="2278380" cy="635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lstStyle>
            <a:lvl1pPr algn="l" rtl="0" fontAlgn="base">
              <a:spcBef>
                <a:spcPct val="0"/>
              </a:spcBef>
              <a:spcAft>
                <a:spcPct val="0"/>
              </a:spcAft>
              <a:defRPr sz="2400">
                <a:solidFill>
                  <a:srgbClr val="F17475"/>
                </a:solidFill>
                <a:latin typeface="+mj-lt"/>
                <a:ea typeface="+mj-ea"/>
                <a:cs typeface="+mj-cs"/>
              </a:defRPr>
            </a:lvl1pPr>
            <a:lvl2pPr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rgbClr val="44546A"/>
                </a:solidFill>
                <a:latin typeface="Arial" panose="020B0604020202020204" pitchFamily="34" charset="0"/>
                <a:ea typeface="微软雅黑" panose="020B0503020204020204" charset="-122"/>
              </a:defRPr>
            </a:lvl9pPr>
          </a:lstStyle>
          <a:p>
            <a:pPr algn="ctr"/>
            <a:r>
              <a:rPr lang="zh-CN" altLang="en-US" sz="4400" spc="600" dirty="0">
                <a:solidFill>
                  <a:srgbClr val="E7E6E6">
                    <a:lumMod val="10000"/>
                  </a:srgb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李旭科书法 v1.4" panose="02000603000000000000" charset="-122"/>
              </a:rPr>
              <a:t>目录</a:t>
            </a:r>
            <a:endParaRPr lang="en-US" altLang="zh-CN" sz="4400" spc="600" dirty="0">
              <a:solidFill>
                <a:srgbClr val="E7E6E6">
                  <a:lumMod val="10000"/>
                </a:srgb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李旭科书法 v1.4" panose="02000603000000000000" charset="-122"/>
            </a:endParaRPr>
          </a:p>
          <a:p>
            <a:pPr algn="ctr"/>
            <a:r>
              <a:rPr lang="en-US" altLang="zh-CN" dirty="0">
                <a:solidFill>
                  <a:srgbClr val="E7E6E6">
                    <a:lumMod val="10000"/>
                  </a:srgb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李旭科书法 v1.4" panose="02000603000000000000" charset="-122"/>
              </a:rPr>
              <a:t>DIRECTORY</a:t>
            </a:r>
          </a:p>
          <a:p>
            <a:pPr algn="ctr"/>
            <a:endParaRPr lang="en-US" altLang="zh-CN" spc="600" dirty="0">
              <a:solidFill>
                <a:srgbClr val="E7E6E6">
                  <a:lumMod val="10000"/>
                </a:srgb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李旭科书法 v1.4" panose="02000603000000000000" charset="-122"/>
            </a:endParaRPr>
          </a:p>
        </p:txBody>
      </p:sp>
      <p:pic>
        <p:nvPicPr>
          <p:cNvPr id="18" name="图片 17" descr="猪年(1)(1)"/>
          <p:cNvPicPr>
            <a:picLocks noChangeAspect="1"/>
          </p:cNvPicPr>
          <p:nvPr/>
        </p:nvPicPr>
        <p:blipFill>
          <a:blip r:embed="rId6" cstate="screen">
            <a:extLst>
              <a:ext uri="{28A0092B-C50C-407E-A947-70E740481C1C}">
                <a14:useLocalDpi xmlns:a14="http://schemas.microsoft.com/office/drawing/2010/main"/>
              </a:ext>
            </a:extLst>
          </a:blip>
          <a:srcRect r="-8820"/>
          <a:stretch>
            <a:fillRect/>
          </a:stretch>
        </p:blipFill>
        <p:spPr>
          <a:xfrm>
            <a:off x="462280" y="1116966"/>
            <a:ext cx="1396365" cy="663575"/>
          </a:xfrm>
          <a:prstGeom prst="rect">
            <a:avLst/>
          </a:prstGeom>
        </p:spPr>
      </p:pic>
      <p:pic>
        <p:nvPicPr>
          <p:cNvPr id="38" name="图片 37" descr="猪年(1)(1)"/>
          <p:cNvPicPr>
            <a:picLocks noChangeAspect="1"/>
          </p:cNvPicPr>
          <p:nvPr/>
        </p:nvPicPr>
        <p:blipFill>
          <a:blip r:embed="rId7" cstate="screen">
            <a:extLst>
              <a:ext uri="{28A0092B-C50C-407E-A947-70E740481C1C}">
                <a14:useLocalDpi xmlns:a14="http://schemas.microsoft.com/office/drawing/2010/main"/>
              </a:ext>
            </a:extLst>
          </a:blip>
          <a:srcRect l="-16844"/>
          <a:stretch>
            <a:fillRect/>
          </a:stretch>
        </p:blipFill>
        <p:spPr>
          <a:xfrm>
            <a:off x="4446" y="3933826"/>
            <a:ext cx="779145" cy="347345"/>
          </a:xfrm>
          <a:prstGeom prst="rect">
            <a:avLst/>
          </a:prstGeom>
        </p:spPr>
      </p:pic>
      <p:pic>
        <p:nvPicPr>
          <p:cNvPr id="41" name="图片 40" descr="猪年(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05320" y="4258945"/>
            <a:ext cx="1447800" cy="575310"/>
          </a:xfrm>
          <a:prstGeom prst="rect">
            <a:avLst/>
          </a:prstGeom>
        </p:spPr>
      </p:pic>
      <p:pic>
        <p:nvPicPr>
          <p:cNvPr id="21" name="图片 20" descr="59f5d90a6dde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75535" y="459106"/>
            <a:ext cx="549910" cy="550545"/>
          </a:xfrm>
          <a:prstGeom prst="rect">
            <a:avLst/>
          </a:prstGeom>
        </p:spPr>
      </p:pic>
      <p:pic>
        <p:nvPicPr>
          <p:cNvPr id="43" name="图片 42" descr="59f5d90a6dde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54935" y="1088390"/>
            <a:ext cx="549910" cy="550545"/>
          </a:xfrm>
          <a:prstGeom prst="rect">
            <a:avLst/>
          </a:prstGeom>
        </p:spPr>
      </p:pic>
      <p:pic>
        <p:nvPicPr>
          <p:cNvPr id="44" name="图片 43" descr="59f5d90a6dde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34335" y="1692275"/>
            <a:ext cx="549910" cy="550545"/>
          </a:xfrm>
          <a:prstGeom prst="rect">
            <a:avLst/>
          </a:prstGeom>
        </p:spPr>
      </p:pic>
      <p:pic>
        <p:nvPicPr>
          <p:cNvPr id="45" name="图片 44" descr="59f5d90a6dde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5635" y="2283461"/>
            <a:ext cx="549910" cy="550545"/>
          </a:xfrm>
          <a:prstGeom prst="rect">
            <a:avLst/>
          </a:prstGeom>
        </p:spPr>
      </p:pic>
      <p:pic>
        <p:nvPicPr>
          <p:cNvPr id="46" name="图片 45" descr="59f5d90a6dde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16935" y="2874646"/>
            <a:ext cx="549910" cy="550545"/>
          </a:xfrm>
          <a:prstGeom prst="rect">
            <a:avLst/>
          </a:prstGeom>
        </p:spPr>
      </p:pic>
      <p:pic>
        <p:nvPicPr>
          <p:cNvPr id="47" name="图片 46" descr="59f5d90a6dde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21735" y="3465196"/>
            <a:ext cx="549910" cy="550545"/>
          </a:xfrm>
          <a:prstGeom prst="rect">
            <a:avLst/>
          </a:prstGeom>
        </p:spPr>
      </p:pic>
      <p:grpSp>
        <p:nvGrpSpPr>
          <p:cNvPr id="49" name="组合 48"/>
          <p:cNvGrpSpPr/>
          <p:nvPr/>
        </p:nvGrpSpPr>
        <p:grpSpPr>
          <a:xfrm>
            <a:off x="2822577" y="497206"/>
            <a:ext cx="3502025" cy="375285"/>
            <a:chOff x="2533733" y="1393849"/>
            <a:chExt cx="4669415" cy="568137"/>
          </a:xfrm>
        </p:grpSpPr>
        <p:sp>
          <p:nvSpPr>
            <p:cNvPr id="50" name="矩形 49"/>
            <p:cNvSpPr/>
            <p:nvPr/>
          </p:nvSpPr>
          <p:spPr bwMode="auto">
            <a:xfrm>
              <a:off x="2589195" y="1393849"/>
              <a:ext cx="4613953"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sz="1400" dirty="0">
                  <a:solidFill>
                    <a:schemeClr val="bg2">
                      <a:lumMod val="10000"/>
                    </a:schemeClr>
                  </a:solidFill>
                  <a:latin typeface="字魂36号-正文宋楷" panose="02000000000000000000" pitchFamily="2" charset="-122"/>
                  <a:ea typeface="字魂36号-正文宋楷" panose="02000000000000000000" pitchFamily="2" charset="-122"/>
                </a:rPr>
                <a:t>如此“平语”怎能不“近人”</a:t>
              </a:r>
            </a:p>
          </p:txBody>
        </p:sp>
        <p:pic>
          <p:nvPicPr>
            <p:cNvPr id="53" name="图片 28" descr="C_108.jpg"/>
            <p:cNvPicPr>
              <a:picLocks noChangeAspect="1"/>
            </p:cNvPicPr>
            <p:nvPr/>
          </p:nvPicPr>
          <p:blipFill>
            <a:blip r:embed="rId10" cstate="email">
              <a:clrChange>
                <a:clrFrom>
                  <a:srgbClr val="FFFFFF"/>
                </a:clrFrom>
                <a:clrTo>
                  <a:srgbClr val="FFFFFF">
                    <a:alpha val="0"/>
                  </a:srgbClr>
                </a:clrTo>
              </a:clrChange>
            </a:blip>
            <a:srcRect/>
            <a:stretch>
              <a:fillRect/>
            </a:stretch>
          </p:blipFill>
          <p:spPr bwMode="auto">
            <a:xfrm>
              <a:off x="2533733" y="1824332"/>
              <a:ext cx="4497271" cy="137654"/>
            </a:xfrm>
            <a:prstGeom prst="rect">
              <a:avLst/>
            </a:prstGeom>
            <a:noFill/>
            <a:ln>
              <a:noFill/>
            </a:ln>
          </p:spPr>
        </p:pic>
      </p:grpSp>
      <p:grpSp>
        <p:nvGrpSpPr>
          <p:cNvPr id="54" name="组合 53"/>
          <p:cNvGrpSpPr/>
          <p:nvPr/>
        </p:nvGrpSpPr>
        <p:grpSpPr>
          <a:xfrm>
            <a:off x="3112770" y="1137920"/>
            <a:ext cx="3502025" cy="375285"/>
            <a:chOff x="2533733" y="1393849"/>
            <a:chExt cx="4669415" cy="568137"/>
          </a:xfrm>
        </p:grpSpPr>
        <p:sp>
          <p:nvSpPr>
            <p:cNvPr id="55" name="矩形 54"/>
            <p:cNvSpPr/>
            <p:nvPr/>
          </p:nvSpPr>
          <p:spPr bwMode="auto">
            <a:xfrm>
              <a:off x="2589195" y="1393849"/>
              <a:ext cx="4613953"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sz="1400" dirty="0">
                  <a:solidFill>
                    <a:schemeClr val="bg2">
                      <a:lumMod val="10000"/>
                    </a:schemeClr>
                  </a:solidFill>
                  <a:latin typeface="字魂36号-正文宋楷" panose="02000000000000000000" pitchFamily="2" charset="-122"/>
                  <a:ea typeface="字魂36号-正文宋楷" panose="02000000000000000000" pitchFamily="2" charset="-122"/>
                </a:rPr>
                <a:t>读懂总书记用典中的人们情怀</a:t>
              </a:r>
            </a:p>
          </p:txBody>
        </p:sp>
        <p:pic>
          <p:nvPicPr>
            <p:cNvPr id="56" name="图片 28" descr="C_108.jpg"/>
            <p:cNvPicPr>
              <a:picLocks noChangeAspect="1"/>
            </p:cNvPicPr>
            <p:nvPr/>
          </p:nvPicPr>
          <p:blipFill>
            <a:blip r:embed="rId10" cstate="email">
              <a:clrChange>
                <a:clrFrom>
                  <a:srgbClr val="FFFFFF"/>
                </a:clrFrom>
                <a:clrTo>
                  <a:srgbClr val="FFFFFF">
                    <a:alpha val="0"/>
                  </a:srgbClr>
                </a:clrTo>
              </a:clrChange>
            </a:blip>
            <a:srcRect/>
            <a:stretch>
              <a:fillRect/>
            </a:stretch>
          </p:blipFill>
          <p:spPr bwMode="auto">
            <a:xfrm>
              <a:off x="2533733" y="1824332"/>
              <a:ext cx="4497271" cy="137654"/>
            </a:xfrm>
            <a:prstGeom prst="rect">
              <a:avLst/>
            </a:prstGeom>
            <a:noFill/>
            <a:ln>
              <a:noFill/>
            </a:ln>
          </p:spPr>
        </p:pic>
      </p:grpSp>
      <p:grpSp>
        <p:nvGrpSpPr>
          <p:cNvPr id="57" name="组合 56"/>
          <p:cNvGrpSpPr/>
          <p:nvPr/>
        </p:nvGrpSpPr>
        <p:grpSpPr>
          <a:xfrm>
            <a:off x="3391535" y="1754506"/>
            <a:ext cx="3502025" cy="375285"/>
            <a:chOff x="2533733" y="1393849"/>
            <a:chExt cx="4669415" cy="568137"/>
          </a:xfrm>
        </p:grpSpPr>
        <p:sp>
          <p:nvSpPr>
            <p:cNvPr id="58" name="矩形 57"/>
            <p:cNvSpPr/>
            <p:nvPr/>
          </p:nvSpPr>
          <p:spPr bwMode="auto">
            <a:xfrm>
              <a:off x="2589195" y="1393849"/>
              <a:ext cx="4613953"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sz="1400" dirty="0">
                  <a:solidFill>
                    <a:schemeClr val="bg2">
                      <a:lumMod val="10000"/>
                    </a:schemeClr>
                  </a:solidFill>
                  <a:latin typeface="字魂36号-正文宋楷" panose="02000000000000000000" pitchFamily="2" charset="-122"/>
                  <a:ea typeface="字魂36号-正文宋楷" panose="02000000000000000000" pitchFamily="2" charset="-122"/>
                </a:rPr>
                <a:t>平语近人之仁政达天下</a:t>
              </a:r>
            </a:p>
          </p:txBody>
        </p:sp>
        <p:pic>
          <p:nvPicPr>
            <p:cNvPr id="59" name="图片 28" descr="C_108.jpg"/>
            <p:cNvPicPr>
              <a:picLocks noChangeAspect="1"/>
            </p:cNvPicPr>
            <p:nvPr/>
          </p:nvPicPr>
          <p:blipFill>
            <a:blip r:embed="rId10" cstate="email">
              <a:clrChange>
                <a:clrFrom>
                  <a:srgbClr val="FFFFFF"/>
                </a:clrFrom>
                <a:clrTo>
                  <a:srgbClr val="FFFFFF">
                    <a:alpha val="0"/>
                  </a:srgbClr>
                </a:clrTo>
              </a:clrChange>
            </a:blip>
            <a:srcRect/>
            <a:stretch>
              <a:fillRect/>
            </a:stretch>
          </p:blipFill>
          <p:spPr bwMode="auto">
            <a:xfrm>
              <a:off x="2533733" y="1824332"/>
              <a:ext cx="4497271" cy="137654"/>
            </a:xfrm>
            <a:prstGeom prst="rect">
              <a:avLst/>
            </a:prstGeom>
            <a:noFill/>
            <a:ln>
              <a:noFill/>
            </a:ln>
          </p:spPr>
        </p:pic>
      </p:grpSp>
      <p:grpSp>
        <p:nvGrpSpPr>
          <p:cNvPr id="60" name="组合 59"/>
          <p:cNvGrpSpPr/>
          <p:nvPr/>
        </p:nvGrpSpPr>
        <p:grpSpPr>
          <a:xfrm>
            <a:off x="3632835" y="2343151"/>
            <a:ext cx="3502025" cy="375285"/>
            <a:chOff x="2533733" y="1393849"/>
            <a:chExt cx="4669415" cy="568137"/>
          </a:xfrm>
        </p:grpSpPr>
        <p:sp>
          <p:nvSpPr>
            <p:cNvPr id="61" name="矩形 60"/>
            <p:cNvSpPr/>
            <p:nvPr/>
          </p:nvSpPr>
          <p:spPr bwMode="auto">
            <a:xfrm>
              <a:off x="2589195" y="1393849"/>
              <a:ext cx="4613953"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sz="1400" dirty="0">
                  <a:solidFill>
                    <a:schemeClr val="bg2">
                      <a:lumMod val="10000"/>
                    </a:schemeClr>
                  </a:solidFill>
                  <a:latin typeface="字魂36号-正文宋楷" panose="02000000000000000000" pitchFamily="2" charset="-122"/>
                  <a:ea typeface="字魂36号-正文宋楷" panose="02000000000000000000" pitchFamily="2" charset="-122"/>
                </a:rPr>
                <a:t>平语近人的“德”字涵义</a:t>
              </a:r>
            </a:p>
          </p:txBody>
        </p:sp>
        <p:pic>
          <p:nvPicPr>
            <p:cNvPr id="62" name="图片 28" descr="C_108.jpg"/>
            <p:cNvPicPr>
              <a:picLocks noChangeAspect="1"/>
            </p:cNvPicPr>
            <p:nvPr/>
          </p:nvPicPr>
          <p:blipFill>
            <a:blip r:embed="rId10" cstate="email">
              <a:clrChange>
                <a:clrFrom>
                  <a:srgbClr val="FFFFFF"/>
                </a:clrFrom>
                <a:clrTo>
                  <a:srgbClr val="FFFFFF">
                    <a:alpha val="0"/>
                  </a:srgbClr>
                </a:clrTo>
              </a:clrChange>
            </a:blip>
            <a:srcRect/>
            <a:stretch>
              <a:fillRect/>
            </a:stretch>
          </p:blipFill>
          <p:spPr bwMode="auto">
            <a:xfrm>
              <a:off x="2533733" y="1824332"/>
              <a:ext cx="4497271" cy="137654"/>
            </a:xfrm>
            <a:prstGeom prst="rect">
              <a:avLst/>
            </a:prstGeom>
            <a:noFill/>
            <a:ln>
              <a:noFill/>
            </a:ln>
          </p:spPr>
        </p:pic>
      </p:grpSp>
      <p:grpSp>
        <p:nvGrpSpPr>
          <p:cNvPr id="63" name="组合 62"/>
          <p:cNvGrpSpPr/>
          <p:nvPr/>
        </p:nvGrpSpPr>
        <p:grpSpPr>
          <a:xfrm>
            <a:off x="3861437" y="2935606"/>
            <a:ext cx="3502025" cy="375285"/>
            <a:chOff x="2533733" y="1393849"/>
            <a:chExt cx="4669415" cy="568137"/>
          </a:xfrm>
        </p:grpSpPr>
        <p:sp>
          <p:nvSpPr>
            <p:cNvPr id="64" name="矩形 63"/>
            <p:cNvSpPr/>
            <p:nvPr/>
          </p:nvSpPr>
          <p:spPr bwMode="auto">
            <a:xfrm>
              <a:off x="2589195" y="1393849"/>
              <a:ext cx="4613953"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sz="1400" dirty="0">
                  <a:solidFill>
                    <a:schemeClr val="bg2">
                      <a:lumMod val="10000"/>
                    </a:schemeClr>
                  </a:solidFill>
                  <a:latin typeface="字魂36号-正文宋楷" panose="02000000000000000000" pitchFamily="2" charset="-122"/>
                  <a:ea typeface="字魂36号-正文宋楷" panose="02000000000000000000" pitchFamily="2" charset="-122"/>
                </a:rPr>
                <a:t>学“习”用典平“语”文化</a:t>
              </a:r>
            </a:p>
          </p:txBody>
        </p:sp>
        <p:pic>
          <p:nvPicPr>
            <p:cNvPr id="65" name="图片 28" descr="C_108.jpg"/>
            <p:cNvPicPr>
              <a:picLocks noChangeAspect="1"/>
            </p:cNvPicPr>
            <p:nvPr/>
          </p:nvPicPr>
          <p:blipFill>
            <a:blip r:embed="rId10" cstate="email">
              <a:clrChange>
                <a:clrFrom>
                  <a:srgbClr val="FFFFFF"/>
                </a:clrFrom>
                <a:clrTo>
                  <a:srgbClr val="FFFFFF">
                    <a:alpha val="0"/>
                  </a:srgbClr>
                </a:clrTo>
              </a:clrChange>
            </a:blip>
            <a:srcRect/>
            <a:stretch>
              <a:fillRect/>
            </a:stretch>
          </p:blipFill>
          <p:spPr bwMode="auto">
            <a:xfrm>
              <a:off x="2533733" y="1824332"/>
              <a:ext cx="4497271" cy="137654"/>
            </a:xfrm>
            <a:prstGeom prst="rect">
              <a:avLst/>
            </a:prstGeom>
            <a:noFill/>
            <a:ln>
              <a:noFill/>
            </a:ln>
          </p:spPr>
        </p:pic>
      </p:grpSp>
      <p:grpSp>
        <p:nvGrpSpPr>
          <p:cNvPr id="66" name="组合 65"/>
          <p:cNvGrpSpPr/>
          <p:nvPr/>
        </p:nvGrpSpPr>
        <p:grpSpPr>
          <a:xfrm>
            <a:off x="4189732" y="3527426"/>
            <a:ext cx="3502025" cy="375285"/>
            <a:chOff x="2533733" y="1393849"/>
            <a:chExt cx="4669415" cy="568137"/>
          </a:xfrm>
        </p:grpSpPr>
        <p:sp>
          <p:nvSpPr>
            <p:cNvPr id="67" name="矩形 66"/>
            <p:cNvSpPr/>
            <p:nvPr/>
          </p:nvSpPr>
          <p:spPr bwMode="auto">
            <a:xfrm>
              <a:off x="2589195" y="1393849"/>
              <a:ext cx="4613953"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r>
                <a:rPr lang="zh-CN" altLang="en-US" sz="1400" dirty="0">
                  <a:solidFill>
                    <a:schemeClr val="bg2">
                      <a:lumMod val="10000"/>
                    </a:schemeClr>
                  </a:solidFill>
                  <a:latin typeface="字魂36号-正文宋楷" panose="02000000000000000000" pitchFamily="2" charset="-122"/>
                  <a:ea typeface="字魂36号-正文宋楷" panose="02000000000000000000" pitchFamily="2" charset="-122"/>
                </a:rPr>
                <a:t>学“平语近人”做合格党员</a:t>
              </a:r>
            </a:p>
          </p:txBody>
        </p:sp>
        <p:pic>
          <p:nvPicPr>
            <p:cNvPr id="68" name="图片 28" descr="C_108.jpg"/>
            <p:cNvPicPr>
              <a:picLocks noChangeAspect="1"/>
            </p:cNvPicPr>
            <p:nvPr/>
          </p:nvPicPr>
          <p:blipFill>
            <a:blip r:embed="rId10" cstate="email">
              <a:clrChange>
                <a:clrFrom>
                  <a:srgbClr val="FFFFFF"/>
                </a:clrFrom>
                <a:clrTo>
                  <a:srgbClr val="FFFFFF">
                    <a:alpha val="0"/>
                  </a:srgbClr>
                </a:clrTo>
              </a:clrChange>
            </a:blip>
            <a:srcRect/>
            <a:stretch>
              <a:fillRect/>
            </a:stretch>
          </p:blipFill>
          <p:spPr bwMode="auto">
            <a:xfrm>
              <a:off x="2533733" y="1824332"/>
              <a:ext cx="4497271" cy="137654"/>
            </a:xfrm>
            <a:prstGeom prst="rect">
              <a:avLst/>
            </a:prstGeom>
            <a:noFill/>
            <a:ln>
              <a:noFill/>
            </a:ln>
          </p:spPr>
        </p:pic>
      </p:grpSp>
      <p:pic>
        <p:nvPicPr>
          <p:cNvPr id="69" name="图片 68" descr="猪年(1)(1)"/>
          <p:cNvPicPr>
            <a:picLocks noChangeAspect="1"/>
          </p:cNvPicPr>
          <p:nvPr/>
        </p:nvPicPr>
        <p:blipFill>
          <a:blip r:embed="rId11" cstate="screen">
            <a:extLst>
              <a:ext uri="{28A0092B-C50C-407E-A947-70E740481C1C}">
                <a14:useLocalDpi xmlns:a14="http://schemas.microsoft.com/office/drawing/2010/main"/>
              </a:ext>
            </a:extLst>
          </a:blip>
          <a:srcRect l="-16844"/>
          <a:stretch>
            <a:fillRect/>
          </a:stretch>
        </p:blipFill>
        <p:spPr>
          <a:xfrm>
            <a:off x="5800725" y="509271"/>
            <a:ext cx="814070" cy="363220"/>
          </a:xfrm>
          <a:prstGeom prst="rect">
            <a:avLst/>
          </a:prstGeom>
        </p:spPr>
      </p:pic>
      <p:sp>
        <p:nvSpPr>
          <p:cNvPr id="70" name="文本框 69"/>
          <p:cNvSpPr txBox="1"/>
          <p:nvPr/>
        </p:nvSpPr>
        <p:spPr>
          <a:xfrm>
            <a:off x="2445385" y="494665"/>
            <a:ext cx="370205" cy="338554"/>
          </a:xfrm>
          <a:prstGeom prst="rect">
            <a:avLst/>
          </a:prstGeom>
          <a:noFill/>
        </p:spPr>
        <p:txBody>
          <a:bodyPr wrap="square" rtlCol="0">
            <a:spAutoFit/>
          </a:bodyPr>
          <a:lstStyle/>
          <a:p>
            <a:r>
              <a:rPr lang="zh-CN" altLang="en-US" sz="1600">
                <a:effectLst/>
                <a:latin typeface="字魂36号-正文宋楷" panose="02000000000000000000" pitchFamily="2" charset="-122"/>
                <a:ea typeface="字魂36号-正文宋楷" panose="02000000000000000000" pitchFamily="2" charset="-122"/>
              </a:rPr>
              <a:t>壹</a:t>
            </a:r>
          </a:p>
        </p:txBody>
      </p:sp>
      <p:sp>
        <p:nvSpPr>
          <p:cNvPr id="71" name="文本框 70"/>
          <p:cNvSpPr txBox="1"/>
          <p:nvPr/>
        </p:nvSpPr>
        <p:spPr>
          <a:xfrm>
            <a:off x="2726057" y="1116965"/>
            <a:ext cx="370205" cy="338554"/>
          </a:xfrm>
          <a:prstGeom prst="rect">
            <a:avLst/>
          </a:prstGeom>
          <a:noFill/>
        </p:spPr>
        <p:txBody>
          <a:bodyPr wrap="square" rtlCol="0">
            <a:spAutoFit/>
          </a:bodyPr>
          <a:lstStyle/>
          <a:p>
            <a:r>
              <a:rPr lang="zh-CN" altLang="en-US" sz="1600">
                <a:effectLst/>
                <a:latin typeface="字魂36号-正文宋楷" panose="02000000000000000000" pitchFamily="2" charset="-122"/>
                <a:ea typeface="字魂36号-正文宋楷" panose="02000000000000000000" pitchFamily="2" charset="-122"/>
              </a:rPr>
              <a:t>贰</a:t>
            </a:r>
          </a:p>
        </p:txBody>
      </p:sp>
      <p:sp>
        <p:nvSpPr>
          <p:cNvPr id="72" name="文本框 71"/>
          <p:cNvSpPr txBox="1"/>
          <p:nvPr/>
        </p:nvSpPr>
        <p:spPr>
          <a:xfrm>
            <a:off x="3021332" y="1725931"/>
            <a:ext cx="370205" cy="338554"/>
          </a:xfrm>
          <a:prstGeom prst="rect">
            <a:avLst/>
          </a:prstGeom>
          <a:noFill/>
        </p:spPr>
        <p:txBody>
          <a:bodyPr wrap="square" rtlCol="0">
            <a:spAutoFit/>
          </a:bodyPr>
          <a:lstStyle/>
          <a:p>
            <a:r>
              <a:rPr lang="zh-CN" altLang="en-US" sz="1600">
                <a:effectLst/>
                <a:latin typeface="字魂36号-正文宋楷" panose="02000000000000000000" pitchFamily="2" charset="-122"/>
                <a:ea typeface="字魂36号-正文宋楷" panose="02000000000000000000" pitchFamily="2" charset="-122"/>
              </a:rPr>
              <a:t>叁</a:t>
            </a:r>
          </a:p>
        </p:txBody>
      </p:sp>
      <p:sp>
        <p:nvSpPr>
          <p:cNvPr id="73" name="文本框 72"/>
          <p:cNvSpPr txBox="1"/>
          <p:nvPr/>
        </p:nvSpPr>
        <p:spPr>
          <a:xfrm>
            <a:off x="3265807" y="2314576"/>
            <a:ext cx="370205" cy="338554"/>
          </a:xfrm>
          <a:prstGeom prst="rect">
            <a:avLst/>
          </a:prstGeom>
          <a:noFill/>
        </p:spPr>
        <p:txBody>
          <a:bodyPr wrap="square" rtlCol="0">
            <a:spAutoFit/>
          </a:bodyPr>
          <a:lstStyle/>
          <a:p>
            <a:r>
              <a:rPr lang="zh-CN" altLang="en-US" sz="1600">
                <a:effectLst/>
                <a:latin typeface="字魂36号-正文宋楷" panose="02000000000000000000" pitchFamily="2" charset="-122"/>
                <a:ea typeface="字魂36号-正文宋楷" panose="02000000000000000000" pitchFamily="2" charset="-122"/>
              </a:rPr>
              <a:t>肆</a:t>
            </a:r>
          </a:p>
        </p:txBody>
      </p:sp>
      <p:sp>
        <p:nvSpPr>
          <p:cNvPr id="74" name="文本框 73"/>
          <p:cNvSpPr txBox="1"/>
          <p:nvPr/>
        </p:nvSpPr>
        <p:spPr>
          <a:xfrm>
            <a:off x="3495042" y="2901950"/>
            <a:ext cx="370205" cy="338554"/>
          </a:xfrm>
          <a:prstGeom prst="rect">
            <a:avLst/>
          </a:prstGeom>
          <a:noFill/>
        </p:spPr>
        <p:txBody>
          <a:bodyPr wrap="square" rtlCol="0">
            <a:spAutoFit/>
          </a:bodyPr>
          <a:lstStyle/>
          <a:p>
            <a:r>
              <a:rPr lang="zh-CN" altLang="en-US" sz="1600">
                <a:effectLst/>
                <a:latin typeface="字魂36号-正文宋楷" panose="02000000000000000000" pitchFamily="2" charset="-122"/>
                <a:ea typeface="字魂36号-正文宋楷" panose="02000000000000000000" pitchFamily="2" charset="-122"/>
              </a:rPr>
              <a:t>伍</a:t>
            </a:r>
          </a:p>
        </p:txBody>
      </p:sp>
      <p:sp>
        <p:nvSpPr>
          <p:cNvPr id="75" name="文本框 74"/>
          <p:cNvSpPr txBox="1"/>
          <p:nvPr/>
        </p:nvSpPr>
        <p:spPr>
          <a:xfrm>
            <a:off x="3811272" y="3474721"/>
            <a:ext cx="370205" cy="338554"/>
          </a:xfrm>
          <a:prstGeom prst="rect">
            <a:avLst/>
          </a:prstGeom>
          <a:noFill/>
        </p:spPr>
        <p:txBody>
          <a:bodyPr wrap="square" rtlCol="0">
            <a:spAutoFit/>
          </a:bodyPr>
          <a:lstStyle/>
          <a:p>
            <a:r>
              <a:rPr lang="zh-CN" altLang="en-US" sz="1600">
                <a:effectLst/>
                <a:latin typeface="字魂36号-正文宋楷" panose="02000000000000000000" pitchFamily="2" charset="-122"/>
                <a:ea typeface="字魂36号-正文宋楷" panose="02000000000000000000" pitchFamily="2" charset="-122"/>
              </a:rPr>
              <a:t>陆</a:t>
            </a:r>
          </a:p>
        </p:txBody>
      </p:sp>
      <p:pic>
        <p:nvPicPr>
          <p:cNvPr id="76" name="图片 75" descr="猪年(1)(1)"/>
          <p:cNvPicPr>
            <a:picLocks noChangeAspect="1"/>
          </p:cNvPicPr>
          <p:nvPr/>
        </p:nvPicPr>
        <p:blipFill>
          <a:blip r:embed="rId11" cstate="screen">
            <a:extLst>
              <a:ext uri="{28A0092B-C50C-407E-A947-70E740481C1C}">
                <a14:useLocalDpi xmlns:a14="http://schemas.microsoft.com/office/drawing/2010/main"/>
              </a:ext>
            </a:extLst>
          </a:blip>
          <a:srcRect l="-16844"/>
          <a:stretch>
            <a:fillRect/>
          </a:stretch>
        </p:blipFill>
        <p:spPr>
          <a:xfrm>
            <a:off x="5950585" y="1137921"/>
            <a:ext cx="814070" cy="363220"/>
          </a:xfrm>
          <a:prstGeom prst="rect">
            <a:avLst/>
          </a:prstGeom>
        </p:spPr>
      </p:pic>
      <p:pic>
        <p:nvPicPr>
          <p:cNvPr id="77" name="图片 76" descr="猪年(1)(1)"/>
          <p:cNvPicPr>
            <a:picLocks noChangeAspect="1"/>
          </p:cNvPicPr>
          <p:nvPr/>
        </p:nvPicPr>
        <p:blipFill>
          <a:blip r:embed="rId11" cstate="screen">
            <a:extLst>
              <a:ext uri="{28A0092B-C50C-407E-A947-70E740481C1C}">
                <a14:useLocalDpi xmlns:a14="http://schemas.microsoft.com/office/drawing/2010/main"/>
              </a:ext>
            </a:extLst>
          </a:blip>
          <a:srcRect l="-16844"/>
          <a:stretch>
            <a:fillRect/>
          </a:stretch>
        </p:blipFill>
        <p:spPr>
          <a:xfrm>
            <a:off x="6320790" y="1786256"/>
            <a:ext cx="814070" cy="363220"/>
          </a:xfrm>
          <a:prstGeom prst="rect">
            <a:avLst/>
          </a:prstGeom>
        </p:spPr>
      </p:pic>
      <p:pic>
        <p:nvPicPr>
          <p:cNvPr id="78" name="图片 77" descr="猪年(1)(1)"/>
          <p:cNvPicPr>
            <a:picLocks noChangeAspect="1"/>
          </p:cNvPicPr>
          <p:nvPr/>
        </p:nvPicPr>
        <p:blipFill>
          <a:blip r:embed="rId11" cstate="screen">
            <a:extLst>
              <a:ext uri="{28A0092B-C50C-407E-A947-70E740481C1C}">
                <a14:useLocalDpi xmlns:a14="http://schemas.microsoft.com/office/drawing/2010/main"/>
              </a:ext>
            </a:extLst>
          </a:blip>
          <a:srcRect l="-16844"/>
          <a:stretch>
            <a:fillRect/>
          </a:stretch>
        </p:blipFill>
        <p:spPr>
          <a:xfrm>
            <a:off x="6614795" y="2376806"/>
            <a:ext cx="814070" cy="363220"/>
          </a:xfrm>
          <a:prstGeom prst="rect">
            <a:avLst/>
          </a:prstGeom>
        </p:spPr>
      </p:pic>
      <p:pic>
        <p:nvPicPr>
          <p:cNvPr id="79" name="图片 78" descr="猪年(1)(1)"/>
          <p:cNvPicPr>
            <a:picLocks noChangeAspect="1"/>
          </p:cNvPicPr>
          <p:nvPr/>
        </p:nvPicPr>
        <p:blipFill>
          <a:blip r:embed="rId11" cstate="screen">
            <a:extLst>
              <a:ext uri="{28A0092B-C50C-407E-A947-70E740481C1C}">
                <a14:useLocalDpi xmlns:a14="http://schemas.microsoft.com/office/drawing/2010/main"/>
              </a:ext>
            </a:extLst>
          </a:blip>
          <a:srcRect l="-16844"/>
          <a:stretch>
            <a:fillRect/>
          </a:stretch>
        </p:blipFill>
        <p:spPr>
          <a:xfrm>
            <a:off x="6877685" y="2968626"/>
            <a:ext cx="814070" cy="363220"/>
          </a:xfrm>
          <a:prstGeom prst="rect">
            <a:avLst/>
          </a:prstGeom>
        </p:spPr>
      </p:pic>
      <p:pic>
        <p:nvPicPr>
          <p:cNvPr id="80" name="图片 79" descr="猪年(1)(1)"/>
          <p:cNvPicPr>
            <a:picLocks noChangeAspect="1"/>
          </p:cNvPicPr>
          <p:nvPr/>
        </p:nvPicPr>
        <p:blipFill>
          <a:blip r:embed="rId11" cstate="screen">
            <a:extLst>
              <a:ext uri="{28A0092B-C50C-407E-A947-70E740481C1C}">
                <a14:useLocalDpi xmlns:a14="http://schemas.microsoft.com/office/drawing/2010/main"/>
              </a:ext>
            </a:extLst>
          </a:blip>
          <a:srcRect l="-16844"/>
          <a:stretch>
            <a:fillRect/>
          </a:stretch>
        </p:blipFill>
        <p:spPr>
          <a:xfrm>
            <a:off x="7234555" y="3559176"/>
            <a:ext cx="814070" cy="363220"/>
          </a:xfrm>
          <a:prstGeom prst="rect">
            <a:avLst/>
          </a:prstGeom>
        </p:spPr>
      </p:pic>
      <p:pic>
        <p:nvPicPr>
          <p:cNvPr id="22" name="PA_图片 4" descr="猪年(1)(1)"/>
          <p:cNvPicPr>
            <a:picLocks noChangeAspect="1"/>
          </p:cNvPicPr>
          <p:nvPr>
            <p:custDataLst>
              <p:tags r:id="rId1"/>
            </p:custDataLst>
          </p:nvPr>
        </p:nvPicPr>
        <p:blipFill>
          <a:blip r:embed="rId12" cstate="screen">
            <a:extLst>
              <a:ext uri="{BEBA8EAE-BF5A-486C-A8C5-ECC9F3942E4B}">
                <a14:imgProps xmlns:a14="http://schemas.microsoft.com/office/drawing/2010/main">
                  <a14:imgLayer r:embed="rId13">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ppt_x</p:attrName>
                                        </p:attrNameLst>
                                      </p:cBhvr>
                                      <p:tavLst>
                                        <p:tav tm="0">
                                          <p:val>
                                            <p:strVal val="#ppt_x+#ppt_w*1.125000"/>
                                          </p:val>
                                        </p:tav>
                                        <p:tav tm="100000">
                                          <p:val>
                                            <p:strVal val="#ppt_x"/>
                                          </p:val>
                                        </p:tav>
                                      </p:tavLst>
                                    </p:anim>
                                    <p:animEffect transition="in" filter="wipe(left)">
                                      <p:cBhvr>
                                        <p:cTn id="16" dur="500"/>
                                        <p:tgtEl>
                                          <p:spTgt spid="21"/>
                                        </p:tgtEl>
                                      </p:cBhvr>
                                    </p:animEffect>
                                  </p:childTnLst>
                                </p:cTn>
                              </p:par>
                            </p:childTnLst>
                          </p:cTn>
                        </p:par>
                        <p:par>
                          <p:cTn id="17" fill="hold">
                            <p:stCondLst>
                              <p:cond delay="1500"/>
                            </p:stCondLst>
                            <p:childTnLst>
                              <p:par>
                                <p:cTn id="18" presetID="12" presetClass="entr" presetSubtype="2"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p:tgtEl>
                                          <p:spTgt spid="43"/>
                                        </p:tgtEl>
                                        <p:attrNameLst>
                                          <p:attrName>ppt_x</p:attrName>
                                        </p:attrNameLst>
                                      </p:cBhvr>
                                      <p:tavLst>
                                        <p:tav tm="0">
                                          <p:val>
                                            <p:strVal val="#ppt_x+#ppt_w*1.125000"/>
                                          </p:val>
                                        </p:tav>
                                        <p:tav tm="100000">
                                          <p:val>
                                            <p:strVal val="#ppt_x"/>
                                          </p:val>
                                        </p:tav>
                                      </p:tavLst>
                                    </p:anim>
                                    <p:animEffect transition="in" filter="wipe(left)">
                                      <p:cBhvr>
                                        <p:cTn id="21" dur="500"/>
                                        <p:tgtEl>
                                          <p:spTgt spid="43"/>
                                        </p:tgtEl>
                                      </p:cBhvr>
                                    </p:animEffect>
                                  </p:childTnLst>
                                </p:cTn>
                              </p:par>
                            </p:childTnLst>
                          </p:cTn>
                        </p:par>
                        <p:par>
                          <p:cTn id="22" fill="hold">
                            <p:stCondLst>
                              <p:cond delay="2000"/>
                            </p:stCondLst>
                            <p:childTnLst>
                              <p:par>
                                <p:cTn id="23" presetID="12" presetClass="entr" presetSubtype="2"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p:tgtEl>
                                          <p:spTgt spid="44"/>
                                        </p:tgtEl>
                                        <p:attrNameLst>
                                          <p:attrName>ppt_x</p:attrName>
                                        </p:attrNameLst>
                                      </p:cBhvr>
                                      <p:tavLst>
                                        <p:tav tm="0">
                                          <p:val>
                                            <p:strVal val="#ppt_x+#ppt_w*1.125000"/>
                                          </p:val>
                                        </p:tav>
                                        <p:tav tm="100000">
                                          <p:val>
                                            <p:strVal val="#ppt_x"/>
                                          </p:val>
                                        </p:tav>
                                      </p:tavLst>
                                    </p:anim>
                                    <p:animEffect transition="in" filter="wipe(left)">
                                      <p:cBhvr>
                                        <p:cTn id="26" dur="500"/>
                                        <p:tgtEl>
                                          <p:spTgt spid="44"/>
                                        </p:tgtEl>
                                      </p:cBhvr>
                                    </p:animEffect>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p:tgtEl>
                                          <p:spTgt spid="45"/>
                                        </p:tgtEl>
                                        <p:attrNameLst>
                                          <p:attrName>ppt_x</p:attrName>
                                        </p:attrNameLst>
                                      </p:cBhvr>
                                      <p:tavLst>
                                        <p:tav tm="0">
                                          <p:val>
                                            <p:strVal val="#ppt_x+#ppt_w*1.125000"/>
                                          </p:val>
                                        </p:tav>
                                        <p:tav tm="100000">
                                          <p:val>
                                            <p:strVal val="#ppt_x"/>
                                          </p:val>
                                        </p:tav>
                                      </p:tavLst>
                                    </p:anim>
                                    <p:animEffect transition="in" filter="wipe(left)">
                                      <p:cBhvr>
                                        <p:cTn id="31" dur="500"/>
                                        <p:tgtEl>
                                          <p:spTgt spid="45"/>
                                        </p:tgtEl>
                                      </p:cBhvr>
                                    </p:animEffect>
                                  </p:childTnLst>
                                </p:cTn>
                              </p:par>
                            </p:childTnLst>
                          </p:cTn>
                        </p:par>
                        <p:par>
                          <p:cTn id="32" fill="hold">
                            <p:stCondLst>
                              <p:cond delay="3000"/>
                            </p:stCondLst>
                            <p:childTnLst>
                              <p:par>
                                <p:cTn id="33" presetID="12" presetClass="entr" presetSubtype="2"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p:tgtEl>
                                          <p:spTgt spid="46"/>
                                        </p:tgtEl>
                                        <p:attrNameLst>
                                          <p:attrName>ppt_x</p:attrName>
                                        </p:attrNameLst>
                                      </p:cBhvr>
                                      <p:tavLst>
                                        <p:tav tm="0">
                                          <p:val>
                                            <p:strVal val="#ppt_x+#ppt_w*1.125000"/>
                                          </p:val>
                                        </p:tav>
                                        <p:tav tm="100000">
                                          <p:val>
                                            <p:strVal val="#ppt_x"/>
                                          </p:val>
                                        </p:tav>
                                      </p:tavLst>
                                    </p:anim>
                                    <p:animEffect transition="in" filter="wipe(left)">
                                      <p:cBhvr>
                                        <p:cTn id="36" dur="500"/>
                                        <p:tgtEl>
                                          <p:spTgt spid="46"/>
                                        </p:tgtEl>
                                      </p:cBhvr>
                                    </p:animEffect>
                                  </p:childTnLst>
                                </p:cTn>
                              </p:par>
                            </p:childTnLst>
                          </p:cTn>
                        </p:par>
                        <p:par>
                          <p:cTn id="37" fill="hold">
                            <p:stCondLst>
                              <p:cond delay="3500"/>
                            </p:stCondLst>
                            <p:childTnLst>
                              <p:par>
                                <p:cTn id="38" presetID="12" presetClass="entr" presetSubtype="2"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p:tgtEl>
                                          <p:spTgt spid="47"/>
                                        </p:tgtEl>
                                        <p:attrNameLst>
                                          <p:attrName>ppt_x</p:attrName>
                                        </p:attrNameLst>
                                      </p:cBhvr>
                                      <p:tavLst>
                                        <p:tav tm="0">
                                          <p:val>
                                            <p:strVal val="#ppt_x+#ppt_w*1.125000"/>
                                          </p:val>
                                        </p:tav>
                                        <p:tav tm="100000">
                                          <p:val>
                                            <p:strVal val="#ppt_x"/>
                                          </p:val>
                                        </p:tav>
                                      </p:tavLst>
                                    </p:anim>
                                    <p:animEffect transition="in" filter="wipe(left)">
                                      <p:cBhvr>
                                        <p:cTn id="41" dur="500"/>
                                        <p:tgtEl>
                                          <p:spTgt spid="47"/>
                                        </p:tgtEl>
                                      </p:cBhvr>
                                    </p:animEffect>
                                  </p:childTnLst>
                                </p:cTn>
                              </p:par>
                            </p:childTnLst>
                          </p:cTn>
                        </p:par>
                        <p:par>
                          <p:cTn id="42" fill="hold">
                            <p:stCondLst>
                              <p:cond delay="4000"/>
                            </p:stCondLst>
                            <p:childTnLst>
                              <p:par>
                                <p:cTn id="43" presetID="12" presetClass="entr" presetSubtype="2"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ppt_x</p:attrName>
                                        </p:attrNameLst>
                                      </p:cBhvr>
                                      <p:tavLst>
                                        <p:tav tm="0">
                                          <p:val>
                                            <p:strVal val="#ppt_x+#ppt_w*1.125000"/>
                                          </p:val>
                                        </p:tav>
                                        <p:tav tm="100000">
                                          <p:val>
                                            <p:strVal val="#ppt_x"/>
                                          </p:val>
                                        </p:tav>
                                      </p:tavLst>
                                    </p:anim>
                                    <p:animEffect transition="in" filter="wipe(left)">
                                      <p:cBhvr>
                                        <p:cTn id="46" dur="500"/>
                                        <p:tgtEl>
                                          <p:spTgt spid="49"/>
                                        </p:tgtEl>
                                      </p:cBhvr>
                                    </p:animEffect>
                                  </p:childTnLst>
                                </p:cTn>
                              </p:par>
                            </p:childTnLst>
                          </p:cTn>
                        </p:par>
                        <p:par>
                          <p:cTn id="47" fill="hold">
                            <p:stCondLst>
                              <p:cond delay="4500"/>
                            </p:stCondLst>
                            <p:childTnLst>
                              <p:par>
                                <p:cTn id="48" presetID="12" presetClass="entr" presetSubtype="2"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p:tgtEl>
                                          <p:spTgt spid="54"/>
                                        </p:tgtEl>
                                        <p:attrNameLst>
                                          <p:attrName>ppt_x</p:attrName>
                                        </p:attrNameLst>
                                      </p:cBhvr>
                                      <p:tavLst>
                                        <p:tav tm="0">
                                          <p:val>
                                            <p:strVal val="#ppt_x+#ppt_w*1.125000"/>
                                          </p:val>
                                        </p:tav>
                                        <p:tav tm="100000">
                                          <p:val>
                                            <p:strVal val="#ppt_x"/>
                                          </p:val>
                                        </p:tav>
                                      </p:tavLst>
                                    </p:anim>
                                    <p:animEffect transition="in" filter="wipe(left)">
                                      <p:cBhvr>
                                        <p:cTn id="51" dur="500"/>
                                        <p:tgtEl>
                                          <p:spTgt spid="54"/>
                                        </p:tgtEl>
                                      </p:cBhvr>
                                    </p:animEffect>
                                  </p:childTnLst>
                                </p:cTn>
                              </p:par>
                            </p:childTnLst>
                          </p:cTn>
                        </p:par>
                        <p:par>
                          <p:cTn id="52" fill="hold">
                            <p:stCondLst>
                              <p:cond delay="5000"/>
                            </p:stCondLst>
                            <p:childTnLst>
                              <p:par>
                                <p:cTn id="53" presetID="12" presetClass="entr" presetSubtype="2"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p:tgtEl>
                                          <p:spTgt spid="57"/>
                                        </p:tgtEl>
                                        <p:attrNameLst>
                                          <p:attrName>ppt_x</p:attrName>
                                        </p:attrNameLst>
                                      </p:cBhvr>
                                      <p:tavLst>
                                        <p:tav tm="0">
                                          <p:val>
                                            <p:strVal val="#ppt_x+#ppt_w*1.125000"/>
                                          </p:val>
                                        </p:tav>
                                        <p:tav tm="100000">
                                          <p:val>
                                            <p:strVal val="#ppt_x"/>
                                          </p:val>
                                        </p:tav>
                                      </p:tavLst>
                                    </p:anim>
                                    <p:animEffect transition="in" filter="wipe(left)">
                                      <p:cBhvr>
                                        <p:cTn id="56" dur="500"/>
                                        <p:tgtEl>
                                          <p:spTgt spid="57"/>
                                        </p:tgtEl>
                                      </p:cBhvr>
                                    </p:animEffect>
                                  </p:childTnLst>
                                </p:cTn>
                              </p:par>
                            </p:childTnLst>
                          </p:cTn>
                        </p:par>
                        <p:par>
                          <p:cTn id="57" fill="hold">
                            <p:stCondLst>
                              <p:cond delay="5500"/>
                            </p:stCondLst>
                            <p:childTnLst>
                              <p:par>
                                <p:cTn id="58" presetID="12" presetClass="entr" presetSubtype="2"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additive="base">
                                        <p:cTn id="60" dur="500"/>
                                        <p:tgtEl>
                                          <p:spTgt spid="60"/>
                                        </p:tgtEl>
                                        <p:attrNameLst>
                                          <p:attrName>ppt_x</p:attrName>
                                        </p:attrNameLst>
                                      </p:cBhvr>
                                      <p:tavLst>
                                        <p:tav tm="0">
                                          <p:val>
                                            <p:strVal val="#ppt_x+#ppt_w*1.125000"/>
                                          </p:val>
                                        </p:tav>
                                        <p:tav tm="100000">
                                          <p:val>
                                            <p:strVal val="#ppt_x"/>
                                          </p:val>
                                        </p:tav>
                                      </p:tavLst>
                                    </p:anim>
                                    <p:animEffect transition="in" filter="wipe(left)">
                                      <p:cBhvr>
                                        <p:cTn id="61" dur="500"/>
                                        <p:tgtEl>
                                          <p:spTgt spid="60"/>
                                        </p:tgtEl>
                                      </p:cBhvr>
                                    </p:animEffect>
                                  </p:childTnLst>
                                </p:cTn>
                              </p:par>
                            </p:childTnLst>
                          </p:cTn>
                        </p:par>
                        <p:par>
                          <p:cTn id="62" fill="hold">
                            <p:stCondLst>
                              <p:cond delay="6000"/>
                            </p:stCondLst>
                            <p:childTnLst>
                              <p:par>
                                <p:cTn id="63" presetID="12" presetClass="entr" presetSubtype="2"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 calcmode="lin" valueType="num">
                                      <p:cBhvr additive="base">
                                        <p:cTn id="65" dur="500"/>
                                        <p:tgtEl>
                                          <p:spTgt spid="63"/>
                                        </p:tgtEl>
                                        <p:attrNameLst>
                                          <p:attrName>ppt_x</p:attrName>
                                        </p:attrNameLst>
                                      </p:cBhvr>
                                      <p:tavLst>
                                        <p:tav tm="0">
                                          <p:val>
                                            <p:strVal val="#ppt_x+#ppt_w*1.125000"/>
                                          </p:val>
                                        </p:tav>
                                        <p:tav tm="100000">
                                          <p:val>
                                            <p:strVal val="#ppt_x"/>
                                          </p:val>
                                        </p:tav>
                                      </p:tavLst>
                                    </p:anim>
                                    <p:animEffect transition="in" filter="wipe(left)">
                                      <p:cBhvr>
                                        <p:cTn id="66" dur="500"/>
                                        <p:tgtEl>
                                          <p:spTgt spid="63"/>
                                        </p:tgtEl>
                                      </p:cBhvr>
                                    </p:animEffect>
                                  </p:childTnLst>
                                </p:cTn>
                              </p:par>
                            </p:childTnLst>
                          </p:cTn>
                        </p:par>
                        <p:par>
                          <p:cTn id="67" fill="hold">
                            <p:stCondLst>
                              <p:cond delay="6500"/>
                            </p:stCondLst>
                            <p:childTnLst>
                              <p:par>
                                <p:cTn id="68" presetID="12" presetClass="entr" presetSubtype="2" fill="hold" nodeType="after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p:tgtEl>
                                          <p:spTgt spid="66"/>
                                        </p:tgtEl>
                                        <p:attrNameLst>
                                          <p:attrName>ppt_x</p:attrName>
                                        </p:attrNameLst>
                                      </p:cBhvr>
                                      <p:tavLst>
                                        <p:tav tm="0">
                                          <p:val>
                                            <p:strVal val="#ppt_x+#ppt_w*1.125000"/>
                                          </p:val>
                                        </p:tav>
                                        <p:tav tm="100000">
                                          <p:val>
                                            <p:strVal val="#ppt_x"/>
                                          </p:val>
                                        </p:tav>
                                      </p:tavLst>
                                    </p:anim>
                                    <p:animEffect transition="in" filter="wipe(left)">
                                      <p:cBhvr>
                                        <p:cTn id="71" dur="500"/>
                                        <p:tgtEl>
                                          <p:spTgt spid="66"/>
                                        </p:tgtEl>
                                      </p:cBhvr>
                                    </p:animEffect>
                                  </p:childTnLst>
                                </p:cTn>
                              </p:par>
                            </p:childTnLst>
                          </p:cTn>
                        </p:par>
                        <p:par>
                          <p:cTn id="72" fill="hold">
                            <p:stCondLst>
                              <p:cond delay="7000"/>
                            </p:stCondLst>
                            <p:childTnLst>
                              <p:par>
                                <p:cTn id="73" presetID="12" presetClass="entr" presetSubtype="2" fill="hold" nodeType="after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p:tgtEl>
                                          <p:spTgt spid="69"/>
                                        </p:tgtEl>
                                        <p:attrNameLst>
                                          <p:attrName>ppt_x</p:attrName>
                                        </p:attrNameLst>
                                      </p:cBhvr>
                                      <p:tavLst>
                                        <p:tav tm="0">
                                          <p:val>
                                            <p:strVal val="#ppt_x+#ppt_w*1.125000"/>
                                          </p:val>
                                        </p:tav>
                                        <p:tav tm="100000">
                                          <p:val>
                                            <p:strVal val="#ppt_x"/>
                                          </p:val>
                                        </p:tav>
                                      </p:tavLst>
                                    </p:anim>
                                    <p:animEffect transition="in" filter="wipe(left)">
                                      <p:cBhvr>
                                        <p:cTn id="76" dur="500"/>
                                        <p:tgtEl>
                                          <p:spTgt spid="69"/>
                                        </p:tgtEl>
                                      </p:cBhvr>
                                    </p:animEffect>
                                  </p:childTnLst>
                                </p:cTn>
                              </p:par>
                            </p:childTnLst>
                          </p:cTn>
                        </p:par>
                        <p:par>
                          <p:cTn id="77" fill="hold">
                            <p:stCondLst>
                              <p:cond delay="7500"/>
                            </p:stCondLst>
                            <p:childTnLst>
                              <p:par>
                                <p:cTn id="78" presetID="12" presetClass="entr" presetSubtype="2" fill="hold" grpId="0" nodeType="afterEffect">
                                  <p:stCondLst>
                                    <p:cond delay="0"/>
                                  </p:stCondLst>
                                  <p:childTnLst>
                                    <p:set>
                                      <p:cBhvr>
                                        <p:cTn id="79" dur="1" fill="hold">
                                          <p:stCondLst>
                                            <p:cond delay="0"/>
                                          </p:stCondLst>
                                        </p:cTn>
                                        <p:tgtEl>
                                          <p:spTgt spid="70"/>
                                        </p:tgtEl>
                                        <p:attrNameLst>
                                          <p:attrName>style.visibility</p:attrName>
                                        </p:attrNameLst>
                                      </p:cBhvr>
                                      <p:to>
                                        <p:strVal val="visible"/>
                                      </p:to>
                                    </p:set>
                                    <p:anim calcmode="lin" valueType="num">
                                      <p:cBhvr additive="base">
                                        <p:cTn id="80" dur="500"/>
                                        <p:tgtEl>
                                          <p:spTgt spid="70"/>
                                        </p:tgtEl>
                                        <p:attrNameLst>
                                          <p:attrName>ppt_x</p:attrName>
                                        </p:attrNameLst>
                                      </p:cBhvr>
                                      <p:tavLst>
                                        <p:tav tm="0">
                                          <p:val>
                                            <p:strVal val="#ppt_x+#ppt_w*1.125000"/>
                                          </p:val>
                                        </p:tav>
                                        <p:tav tm="100000">
                                          <p:val>
                                            <p:strVal val="#ppt_x"/>
                                          </p:val>
                                        </p:tav>
                                      </p:tavLst>
                                    </p:anim>
                                    <p:animEffect transition="in" filter="wipe(left)">
                                      <p:cBhvr>
                                        <p:cTn id="81" dur="500"/>
                                        <p:tgtEl>
                                          <p:spTgt spid="70"/>
                                        </p:tgtEl>
                                      </p:cBhvr>
                                    </p:animEffect>
                                  </p:childTnLst>
                                </p:cTn>
                              </p:par>
                            </p:childTnLst>
                          </p:cTn>
                        </p:par>
                        <p:par>
                          <p:cTn id="82" fill="hold">
                            <p:stCondLst>
                              <p:cond delay="8000"/>
                            </p:stCondLst>
                            <p:childTnLst>
                              <p:par>
                                <p:cTn id="83" presetID="12" presetClass="entr" presetSubtype="2" fill="hold" grpId="0" nodeType="after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additive="base">
                                        <p:cTn id="85" dur="500"/>
                                        <p:tgtEl>
                                          <p:spTgt spid="71"/>
                                        </p:tgtEl>
                                        <p:attrNameLst>
                                          <p:attrName>ppt_x</p:attrName>
                                        </p:attrNameLst>
                                      </p:cBhvr>
                                      <p:tavLst>
                                        <p:tav tm="0">
                                          <p:val>
                                            <p:strVal val="#ppt_x+#ppt_w*1.125000"/>
                                          </p:val>
                                        </p:tav>
                                        <p:tav tm="100000">
                                          <p:val>
                                            <p:strVal val="#ppt_x"/>
                                          </p:val>
                                        </p:tav>
                                      </p:tavLst>
                                    </p:anim>
                                    <p:animEffect transition="in" filter="wipe(left)">
                                      <p:cBhvr>
                                        <p:cTn id="86" dur="500"/>
                                        <p:tgtEl>
                                          <p:spTgt spid="71"/>
                                        </p:tgtEl>
                                      </p:cBhvr>
                                    </p:animEffect>
                                  </p:childTnLst>
                                </p:cTn>
                              </p:par>
                            </p:childTnLst>
                          </p:cTn>
                        </p:par>
                        <p:par>
                          <p:cTn id="87" fill="hold">
                            <p:stCondLst>
                              <p:cond delay="8500"/>
                            </p:stCondLst>
                            <p:childTnLst>
                              <p:par>
                                <p:cTn id="88" presetID="12" presetClass="entr" presetSubtype="2"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additive="base">
                                        <p:cTn id="90" dur="500"/>
                                        <p:tgtEl>
                                          <p:spTgt spid="72"/>
                                        </p:tgtEl>
                                        <p:attrNameLst>
                                          <p:attrName>ppt_x</p:attrName>
                                        </p:attrNameLst>
                                      </p:cBhvr>
                                      <p:tavLst>
                                        <p:tav tm="0">
                                          <p:val>
                                            <p:strVal val="#ppt_x+#ppt_w*1.125000"/>
                                          </p:val>
                                        </p:tav>
                                        <p:tav tm="100000">
                                          <p:val>
                                            <p:strVal val="#ppt_x"/>
                                          </p:val>
                                        </p:tav>
                                      </p:tavLst>
                                    </p:anim>
                                    <p:animEffect transition="in" filter="wipe(left)">
                                      <p:cBhvr>
                                        <p:cTn id="91" dur="500"/>
                                        <p:tgtEl>
                                          <p:spTgt spid="72"/>
                                        </p:tgtEl>
                                      </p:cBhvr>
                                    </p:animEffect>
                                  </p:childTnLst>
                                </p:cTn>
                              </p:par>
                            </p:childTnLst>
                          </p:cTn>
                        </p:par>
                        <p:par>
                          <p:cTn id="92" fill="hold">
                            <p:stCondLst>
                              <p:cond delay="9000"/>
                            </p:stCondLst>
                            <p:childTnLst>
                              <p:par>
                                <p:cTn id="93" presetID="12" presetClass="entr" presetSubtype="2" fill="hold" grpId="0" nodeType="after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p:tgtEl>
                                          <p:spTgt spid="73"/>
                                        </p:tgtEl>
                                        <p:attrNameLst>
                                          <p:attrName>ppt_x</p:attrName>
                                        </p:attrNameLst>
                                      </p:cBhvr>
                                      <p:tavLst>
                                        <p:tav tm="0">
                                          <p:val>
                                            <p:strVal val="#ppt_x+#ppt_w*1.125000"/>
                                          </p:val>
                                        </p:tav>
                                        <p:tav tm="100000">
                                          <p:val>
                                            <p:strVal val="#ppt_x"/>
                                          </p:val>
                                        </p:tav>
                                      </p:tavLst>
                                    </p:anim>
                                    <p:animEffect transition="in" filter="wipe(left)">
                                      <p:cBhvr>
                                        <p:cTn id="96" dur="500"/>
                                        <p:tgtEl>
                                          <p:spTgt spid="73"/>
                                        </p:tgtEl>
                                      </p:cBhvr>
                                    </p:animEffect>
                                  </p:childTnLst>
                                </p:cTn>
                              </p:par>
                            </p:childTnLst>
                          </p:cTn>
                        </p:par>
                        <p:par>
                          <p:cTn id="97" fill="hold">
                            <p:stCondLst>
                              <p:cond delay="9500"/>
                            </p:stCondLst>
                            <p:childTnLst>
                              <p:par>
                                <p:cTn id="98" presetID="12" presetClass="entr" presetSubtype="2" fill="hold" grpId="0" nodeType="after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additive="base">
                                        <p:cTn id="100" dur="500"/>
                                        <p:tgtEl>
                                          <p:spTgt spid="74"/>
                                        </p:tgtEl>
                                        <p:attrNameLst>
                                          <p:attrName>ppt_x</p:attrName>
                                        </p:attrNameLst>
                                      </p:cBhvr>
                                      <p:tavLst>
                                        <p:tav tm="0">
                                          <p:val>
                                            <p:strVal val="#ppt_x+#ppt_w*1.125000"/>
                                          </p:val>
                                        </p:tav>
                                        <p:tav tm="100000">
                                          <p:val>
                                            <p:strVal val="#ppt_x"/>
                                          </p:val>
                                        </p:tav>
                                      </p:tavLst>
                                    </p:anim>
                                    <p:animEffect transition="in" filter="wipe(left)">
                                      <p:cBhvr>
                                        <p:cTn id="101" dur="500"/>
                                        <p:tgtEl>
                                          <p:spTgt spid="74"/>
                                        </p:tgtEl>
                                      </p:cBhvr>
                                    </p:animEffect>
                                  </p:childTnLst>
                                </p:cTn>
                              </p:par>
                            </p:childTnLst>
                          </p:cTn>
                        </p:par>
                        <p:par>
                          <p:cTn id="102" fill="hold">
                            <p:stCondLst>
                              <p:cond delay="10000"/>
                            </p:stCondLst>
                            <p:childTnLst>
                              <p:par>
                                <p:cTn id="103" presetID="12" presetClass="entr" presetSubtype="2" fill="hold" grpId="0" nodeType="afterEffect">
                                  <p:stCondLst>
                                    <p:cond delay="0"/>
                                  </p:stCondLst>
                                  <p:childTnLst>
                                    <p:set>
                                      <p:cBhvr>
                                        <p:cTn id="104" dur="1" fill="hold">
                                          <p:stCondLst>
                                            <p:cond delay="0"/>
                                          </p:stCondLst>
                                        </p:cTn>
                                        <p:tgtEl>
                                          <p:spTgt spid="75"/>
                                        </p:tgtEl>
                                        <p:attrNameLst>
                                          <p:attrName>style.visibility</p:attrName>
                                        </p:attrNameLst>
                                      </p:cBhvr>
                                      <p:to>
                                        <p:strVal val="visible"/>
                                      </p:to>
                                    </p:set>
                                    <p:anim calcmode="lin" valueType="num">
                                      <p:cBhvr additive="base">
                                        <p:cTn id="105" dur="500"/>
                                        <p:tgtEl>
                                          <p:spTgt spid="75"/>
                                        </p:tgtEl>
                                        <p:attrNameLst>
                                          <p:attrName>ppt_x</p:attrName>
                                        </p:attrNameLst>
                                      </p:cBhvr>
                                      <p:tavLst>
                                        <p:tav tm="0">
                                          <p:val>
                                            <p:strVal val="#ppt_x+#ppt_w*1.125000"/>
                                          </p:val>
                                        </p:tav>
                                        <p:tav tm="100000">
                                          <p:val>
                                            <p:strVal val="#ppt_x"/>
                                          </p:val>
                                        </p:tav>
                                      </p:tavLst>
                                    </p:anim>
                                    <p:animEffect transition="in" filter="wipe(left)">
                                      <p:cBhvr>
                                        <p:cTn id="106" dur="500"/>
                                        <p:tgtEl>
                                          <p:spTgt spid="75"/>
                                        </p:tgtEl>
                                      </p:cBhvr>
                                    </p:animEffect>
                                  </p:childTnLst>
                                </p:cTn>
                              </p:par>
                            </p:childTnLst>
                          </p:cTn>
                        </p:par>
                        <p:par>
                          <p:cTn id="107" fill="hold">
                            <p:stCondLst>
                              <p:cond delay="10500"/>
                            </p:stCondLst>
                            <p:childTnLst>
                              <p:par>
                                <p:cTn id="108" presetID="12" presetClass="entr" presetSubtype="2" fill="hold" nodeType="afterEffect">
                                  <p:stCondLst>
                                    <p:cond delay="0"/>
                                  </p:stCondLst>
                                  <p:childTnLst>
                                    <p:set>
                                      <p:cBhvr>
                                        <p:cTn id="109" dur="1" fill="hold">
                                          <p:stCondLst>
                                            <p:cond delay="0"/>
                                          </p:stCondLst>
                                        </p:cTn>
                                        <p:tgtEl>
                                          <p:spTgt spid="76"/>
                                        </p:tgtEl>
                                        <p:attrNameLst>
                                          <p:attrName>style.visibility</p:attrName>
                                        </p:attrNameLst>
                                      </p:cBhvr>
                                      <p:to>
                                        <p:strVal val="visible"/>
                                      </p:to>
                                    </p:set>
                                    <p:anim calcmode="lin" valueType="num">
                                      <p:cBhvr additive="base">
                                        <p:cTn id="110" dur="500"/>
                                        <p:tgtEl>
                                          <p:spTgt spid="76"/>
                                        </p:tgtEl>
                                        <p:attrNameLst>
                                          <p:attrName>ppt_x</p:attrName>
                                        </p:attrNameLst>
                                      </p:cBhvr>
                                      <p:tavLst>
                                        <p:tav tm="0">
                                          <p:val>
                                            <p:strVal val="#ppt_x+#ppt_w*1.125000"/>
                                          </p:val>
                                        </p:tav>
                                        <p:tav tm="100000">
                                          <p:val>
                                            <p:strVal val="#ppt_x"/>
                                          </p:val>
                                        </p:tav>
                                      </p:tavLst>
                                    </p:anim>
                                    <p:animEffect transition="in" filter="wipe(left)">
                                      <p:cBhvr>
                                        <p:cTn id="111" dur="500"/>
                                        <p:tgtEl>
                                          <p:spTgt spid="76"/>
                                        </p:tgtEl>
                                      </p:cBhvr>
                                    </p:animEffect>
                                  </p:childTnLst>
                                </p:cTn>
                              </p:par>
                            </p:childTnLst>
                          </p:cTn>
                        </p:par>
                        <p:par>
                          <p:cTn id="112" fill="hold">
                            <p:stCondLst>
                              <p:cond delay="11000"/>
                            </p:stCondLst>
                            <p:childTnLst>
                              <p:par>
                                <p:cTn id="113" presetID="12" presetClass="entr" presetSubtype="2" fill="hold" nodeType="afterEffect">
                                  <p:stCondLst>
                                    <p:cond delay="0"/>
                                  </p:stCondLst>
                                  <p:childTnLst>
                                    <p:set>
                                      <p:cBhvr>
                                        <p:cTn id="114" dur="1" fill="hold">
                                          <p:stCondLst>
                                            <p:cond delay="0"/>
                                          </p:stCondLst>
                                        </p:cTn>
                                        <p:tgtEl>
                                          <p:spTgt spid="77"/>
                                        </p:tgtEl>
                                        <p:attrNameLst>
                                          <p:attrName>style.visibility</p:attrName>
                                        </p:attrNameLst>
                                      </p:cBhvr>
                                      <p:to>
                                        <p:strVal val="visible"/>
                                      </p:to>
                                    </p:set>
                                    <p:anim calcmode="lin" valueType="num">
                                      <p:cBhvr additive="base">
                                        <p:cTn id="115" dur="500"/>
                                        <p:tgtEl>
                                          <p:spTgt spid="77"/>
                                        </p:tgtEl>
                                        <p:attrNameLst>
                                          <p:attrName>ppt_x</p:attrName>
                                        </p:attrNameLst>
                                      </p:cBhvr>
                                      <p:tavLst>
                                        <p:tav tm="0">
                                          <p:val>
                                            <p:strVal val="#ppt_x+#ppt_w*1.125000"/>
                                          </p:val>
                                        </p:tav>
                                        <p:tav tm="100000">
                                          <p:val>
                                            <p:strVal val="#ppt_x"/>
                                          </p:val>
                                        </p:tav>
                                      </p:tavLst>
                                    </p:anim>
                                    <p:animEffect transition="in" filter="wipe(left)">
                                      <p:cBhvr>
                                        <p:cTn id="116" dur="500"/>
                                        <p:tgtEl>
                                          <p:spTgt spid="77"/>
                                        </p:tgtEl>
                                      </p:cBhvr>
                                    </p:animEffect>
                                  </p:childTnLst>
                                </p:cTn>
                              </p:par>
                            </p:childTnLst>
                          </p:cTn>
                        </p:par>
                        <p:par>
                          <p:cTn id="117" fill="hold">
                            <p:stCondLst>
                              <p:cond delay="11500"/>
                            </p:stCondLst>
                            <p:childTnLst>
                              <p:par>
                                <p:cTn id="118" presetID="12" presetClass="entr" presetSubtype="2" fill="hold" nodeType="after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p:tgtEl>
                                          <p:spTgt spid="78"/>
                                        </p:tgtEl>
                                        <p:attrNameLst>
                                          <p:attrName>ppt_x</p:attrName>
                                        </p:attrNameLst>
                                      </p:cBhvr>
                                      <p:tavLst>
                                        <p:tav tm="0">
                                          <p:val>
                                            <p:strVal val="#ppt_x+#ppt_w*1.125000"/>
                                          </p:val>
                                        </p:tav>
                                        <p:tav tm="100000">
                                          <p:val>
                                            <p:strVal val="#ppt_x"/>
                                          </p:val>
                                        </p:tav>
                                      </p:tavLst>
                                    </p:anim>
                                    <p:animEffect transition="in" filter="wipe(left)">
                                      <p:cBhvr>
                                        <p:cTn id="121" dur="500"/>
                                        <p:tgtEl>
                                          <p:spTgt spid="78"/>
                                        </p:tgtEl>
                                      </p:cBhvr>
                                    </p:animEffect>
                                  </p:childTnLst>
                                </p:cTn>
                              </p:par>
                            </p:childTnLst>
                          </p:cTn>
                        </p:par>
                        <p:par>
                          <p:cTn id="122" fill="hold">
                            <p:stCondLst>
                              <p:cond delay="12000"/>
                            </p:stCondLst>
                            <p:childTnLst>
                              <p:par>
                                <p:cTn id="123" presetID="12" presetClass="entr" presetSubtype="2" fill="hold" nodeType="afterEffect">
                                  <p:stCondLst>
                                    <p:cond delay="0"/>
                                  </p:stCondLst>
                                  <p:childTnLst>
                                    <p:set>
                                      <p:cBhvr>
                                        <p:cTn id="124" dur="1" fill="hold">
                                          <p:stCondLst>
                                            <p:cond delay="0"/>
                                          </p:stCondLst>
                                        </p:cTn>
                                        <p:tgtEl>
                                          <p:spTgt spid="79"/>
                                        </p:tgtEl>
                                        <p:attrNameLst>
                                          <p:attrName>style.visibility</p:attrName>
                                        </p:attrNameLst>
                                      </p:cBhvr>
                                      <p:to>
                                        <p:strVal val="visible"/>
                                      </p:to>
                                    </p:set>
                                    <p:anim calcmode="lin" valueType="num">
                                      <p:cBhvr additive="base">
                                        <p:cTn id="125" dur="500"/>
                                        <p:tgtEl>
                                          <p:spTgt spid="79"/>
                                        </p:tgtEl>
                                        <p:attrNameLst>
                                          <p:attrName>ppt_x</p:attrName>
                                        </p:attrNameLst>
                                      </p:cBhvr>
                                      <p:tavLst>
                                        <p:tav tm="0">
                                          <p:val>
                                            <p:strVal val="#ppt_x+#ppt_w*1.125000"/>
                                          </p:val>
                                        </p:tav>
                                        <p:tav tm="100000">
                                          <p:val>
                                            <p:strVal val="#ppt_x"/>
                                          </p:val>
                                        </p:tav>
                                      </p:tavLst>
                                    </p:anim>
                                    <p:animEffect transition="in" filter="wipe(left)">
                                      <p:cBhvr>
                                        <p:cTn id="126" dur="500"/>
                                        <p:tgtEl>
                                          <p:spTgt spid="79"/>
                                        </p:tgtEl>
                                      </p:cBhvr>
                                    </p:animEffect>
                                  </p:childTnLst>
                                </p:cTn>
                              </p:par>
                            </p:childTnLst>
                          </p:cTn>
                        </p:par>
                        <p:par>
                          <p:cTn id="127" fill="hold">
                            <p:stCondLst>
                              <p:cond delay="12500"/>
                            </p:stCondLst>
                            <p:childTnLst>
                              <p:par>
                                <p:cTn id="128" presetID="12" presetClass="entr" presetSubtype="2" fill="hold" nodeType="after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p:tgtEl>
                                          <p:spTgt spid="80"/>
                                        </p:tgtEl>
                                        <p:attrNameLst>
                                          <p:attrName>ppt_x</p:attrName>
                                        </p:attrNameLst>
                                      </p:cBhvr>
                                      <p:tavLst>
                                        <p:tav tm="0">
                                          <p:val>
                                            <p:strVal val="#ppt_x+#ppt_w*1.125000"/>
                                          </p:val>
                                        </p:tav>
                                        <p:tav tm="100000">
                                          <p:val>
                                            <p:strVal val="#ppt_x"/>
                                          </p:val>
                                        </p:tav>
                                      </p:tavLst>
                                    </p:anim>
                                    <p:animEffect transition="in" filter="wipe(left)">
                                      <p:cBhvr>
                                        <p:cTn id="13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70" grpId="0"/>
      <p:bldP spid="71" grpId="0"/>
      <p:bldP spid="72" grpId="0"/>
      <p:bldP spid="73" grpId="0"/>
      <p:bldP spid="74" grpId="0"/>
      <p:bldP spid="7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学“平语近人”做合格党员</a:t>
            </a:r>
          </a:p>
        </p:txBody>
      </p:sp>
      <p:grpSp>
        <p:nvGrpSpPr>
          <p:cNvPr id="18" name="组合 17"/>
          <p:cNvGrpSpPr/>
          <p:nvPr/>
        </p:nvGrpSpPr>
        <p:grpSpPr>
          <a:xfrm>
            <a:off x="352427" y="1405890"/>
            <a:ext cx="8425815" cy="3075940"/>
            <a:chOff x="1515" y="2374"/>
            <a:chExt cx="11352" cy="4144"/>
          </a:xfrm>
        </p:grpSpPr>
        <p:sp>
          <p:nvSpPr>
            <p:cNvPr id="15" name="矩形 14"/>
            <p:cNvSpPr/>
            <p:nvPr/>
          </p:nvSpPr>
          <p:spPr>
            <a:xfrm>
              <a:off x="1515" y="2374"/>
              <a:ext cx="5600" cy="1956"/>
            </a:xfrm>
            <a:prstGeom prst="rect">
              <a:avLst/>
            </a:prstGeom>
            <a:blipFill dpi="0" rotWithShape="1">
              <a:blip r:embed="rId6" cstate="screen">
                <a:extLst>
                  <a:ext uri="{28A0092B-C50C-407E-A947-70E740481C1C}">
                    <a14:useLocalDpi xmlns:a14="http://schemas.microsoft.com/office/drawing/2010/main"/>
                  </a:ext>
                </a:extLst>
              </a:blip>
              <a:srcRect/>
              <a:stretch>
                <a:fillRect t="-81000" b="-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字魂36号-正文宋楷" panose="02000000000000000000" pitchFamily="2" charset="-122"/>
                <a:ea typeface="字魂36号-正文宋楷" panose="02000000000000000000" pitchFamily="2" charset="-122"/>
              </a:endParaRPr>
            </a:p>
          </p:txBody>
        </p:sp>
        <p:sp>
          <p:nvSpPr>
            <p:cNvPr id="16" name="矩形 15"/>
            <p:cNvSpPr/>
            <p:nvPr/>
          </p:nvSpPr>
          <p:spPr>
            <a:xfrm>
              <a:off x="7115" y="2374"/>
              <a:ext cx="5735" cy="1956"/>
            </a:xfrm>
            <a:prstGeom prst="rect">
              <a:avLst/>
            </a:prstGeom>
            <a:blipFill>
              <a:blip r:embed="rId7"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字魂36号-正文宋楷" panose="02000000000000000000" pitchFamily="2" charset="-122"/>
                <a:ea typeface="字魂36号-正文宋楷" panose="02000000000000000000" pitchFamily="2" charset="-122"/>
              </a:endParaRPr>
            </a:p>
          </p:txBody>
        </p:sp>
        <p:pic>
          <p:nvPicPr>
            <p:cNvPr id="17" name="图片 16"/>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a:xfrm>
              <a:off x="1533" y="4330"/>
              <a:ext cx="11335" cy="2189"/>
            </a:xfrm>
            <a:prstGeom prst="rect">
              <a:avLst/>
            </a:prstGeom>
          </p:spPr>
        </p:pic>
      </p:grpSp>
      <p:sp>
        <p:nvSpPr>
          <p:cNvPr id="19" name="矩形 18"/>
          <p:cNvSpPr/>
          <p:nvPr/>
        </p:nvSpPr>
        <p:spPr>
          <a:xfrm>
            <a:off x="365762" y="1405891"/>
            <a:ext cx="8399145" cy="3076575"/>
          </a:xfrm>
          <a:prstGeom prst="rect">
            <a:avLst/>
          </a:prstGeom>
          <a:solidFill>
            <a:schemeClr val="bg2">
              <a:lumMod val="1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0" name="文本框 19"/>
          <p:cNvSpPr txBox="1"/>
          <p:nvPr/>
        </p:nvSpPr>
        <p:spPr>
          <a:xfrm>
            <a:off x="612140" y="1635126"/>
            <a:ext cx="3136265" cy="461665"/>
          </a:xfrm>
          <a:prstGeom prst="rect">
            <a:avLst/>
          </a:prstGeom>
          <a:noFill/>
        </p:spPr>
        <p:txBody>
          <a:bodyPr wrap="square" rtlCol="0">
            <a:spAutoFit/>
          </a:bodyPr>
          <a:lstStyle/>
          <a:p>
            <a:r>
              <a:rPr lang="zh-CN" altLang="en-US" sz="2400" b="1">
                <a:solidFill>
                  <a:schemeClr val="bg1"/>
                </a:solidFill>
                <a:latin typeface="字魂36号-正文宋楷" panose="02000000000000000000" pitchFamily="2" charset="-122"/>
                <a:ea typeface="字魂36号-正文宋楷" panose="02000000000000000000" pitchFamily="2" charset="-122"/>
                <a:cs typeface="华文楷体" panose="02010600040101010101" charset="-122"/>
              </a:rPr>
              <a:t>做“接地气”的党员</a:t>
            </a:r>
          </a:p>
        </p:txBody>
      </p:sp>
      <p:sp>
        <p:nvSpPr>
          <p:cNvPr id="21" name="文本框 20"/>
          <p:cNvSpPr txBox="1"/>
          <p:nvPr/>
        </p:nvSpPr>
        <p:spPr>
          <a:xfrm>
            <a:off x="612142" y="2379345"/>
            <a:ext cx="7949565" cy="1708160"/>
          </a:xfrm>
          <a:prstGeom prst="rect">
            <a:avLst/>
          </a:prstGeom>
          <a:noFill/>
        </p:spPr>
        <p:txBody>
          <a:bodyPr wrap="square" rtlCol="0">
            <a:spAutoFit/>
          </a:bodyPr>
          <a:lstStyle/>
          <a:p>
            <a:pPr>
              <a:lnSpc>
                <a:spcPct val="150000"/>
              </a:lnSpc>
            </a:pPr>
            <a:r>
              <a:rPr lang="en-US" altLang="zh-CN" sz="1400"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华文楷体" panose="02010600040101010101" charset="-122"/>
              </a:rPr>
              <a:t>“</a:t>
            </a:r>
            <a:r>
              <a:rPr lang="zh-CN" altLang="en-US" sz="1400" dirty="0">
                <a:solidFill>
                  <a:schemeClr val="bg1"/>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cs typeface="华文楷体" panose="02010600040101010101" charset="-122"/>
              </a:rPr>
              <a:t>些小吾曹州县吏，-枝- -叶总关情”“利民之事 ,丝发必兴;厉民之事,毫末必去”, 新时代组工干部要树立正确“群众观”, 始终站在群众立场谋划组织工作,真正脚踏实地，求真务实,深入基层,拉近和群众的距离,寻找解决问题的突破口。要不忘初心，“但愿仓生俱饱暖,不辞辛苦出山林。”切实践行习近平总书记提出的“把造福人民作为最大的政绩”" 人民群众的获得感幸福感、安全感是检验- -切工作得失成败的最高标准”的要求，向人民交出满意的答卷。</a:t>
            </a:r>
          </a:p>
        </p:txBody>
      </p:sp>
      <p:pic>
        <p:nvPicPr>
          <p:cNvPr id="22" name="PA_图片 4" descr="猪年(1)(1)"/>
          <p:cNvPicPr>
            <a:picLocks noChangeAspect="1"/>
          </p:cNvPicPr>
          <p:nvPr>
            <p:custDataLst>
              <p:tags r:id="rId1"/>
            </p:custDataLst>
          </p:nvPr>
        </p:nvPicPr>
        <p:blipFill>
          <a:blip r:embed="rId10" cstate="screen">
            <a:extLst>
              <a:ext uri="{BEBA8EAE-BF5A-486C-A8C5-ECC9F3942E4B}">
                <a14:imgProps xmlns:a14="http://schemas.microsoft.com/office/drawing/2010/main">
                  <a14:imgLayer r:embed="rId11">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学“平语近人”做合格党员</a:t>
            </a:r>
          </a:p>
        </p:txBody>
      </p:sp>
      <p:pic>
        <p:nvPicPr>
          <p:cNvPr id="13" name="图片 1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786669" y="2658073"/>
            <a:ext cx="3571429" cy="3571429"/>
          </a:xfrm>
          <a:prstGeom prst="rect">
            <a:avLst/>
          </a:prstGeom>
        </p:spPr>
      </p:pic>
      <p:cxnSp>
        <p:nvCxnSpPr>
          <p:cNvPr id="26" name="直接连接符 25"/>
          <p:cNvCxnSpPr/>
          <p:nvPr/>
        </p:nvCxnSpPr>
        <p:spPr>
          <a:xfrm>
            <a:off x="-703896" y="2870812"/>
            <a:ext cx="10551319" cy="20082"/>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826385" y="1378585"/>
            <a:ext cx="3491230" cy="400110"/>
          </a:xfrm>
          <a:prstGeom prst="rect">
            <a:avLst/>
          </a:prstGeom>
          <a:noFill/>
        </p:spPr>
        <p:txBody>
          <a:bodyPr wrap="square" rtlCol="0">
            <a:spAutoFit/>
          </a:bodyPr>
          <a:lstStyle/>
          <a:p>
            <a:pPr algn="ctr"/>
            <a:r>
              <a:rPr lang="zh-CN" altLang="en-US" sz="2000" b="1">
                <a:latin typeface="字魂36号-正文宋楷" panose="02000000000000000000" pitchFamily="2" charset="-122"/>
                <a:ea typeface="字魂36号-正文宋楷" panose="02000000000000000000" pitchFamily="2" charset="-122"/>
                <a:cs typeface="华文楷体" panose="02010600040101010101" charset="-122"/>
              </a:rPr>
              <a:t>做“有涵养”的党员</a:t>
            </a:r>
          </a:p>
        </p:txBody>
      </p:sp>
      <p:sp>
        <p:nvSpPr>
          <p:cNvPr id="4" name="文本框 3"/>
          <p:cNvSpPr txBox="1"/>
          <p:nvPr/>
        </p:nvSpPr>
        <p:spPr>
          <a:xfrm>
            <a:off x="222885" y="1815465"/>
            <a:ext cx="8926830" cy="892552"/>
          </a:xfrm>
          <a:prstGeom prst="rect">
            <a:avLst/>
          </a:prstGeom>
          <a:noFill/>
        </p:spPr>
        <p:txBody>
          <a:bodyPr wrap="square" rtlCol="0">
            <a:spAutoFit/>
          </a:bodyPr>
          <a:lstStyle/>
          <a:p>
            <a:pPr algn="ctr">
              <a:lnSpc>
                <a:spcPct val="130000"/>
              </a:lnSpc>
            </a:pPr>
            <a:r>
              <a:rPr lang="zh-CN" altLang="en-US" sz="1000" dirty="0">
                <a:latin typeface="字魂36号-正文宋楷" panose="02000000000000000000" pitchFamily="2" charset="-122"/>
                <a:ea typeface="字魂36号-正文宋楷" panose="02000000000000000000" pitchFamily="2" charset="-122"/>
                <a:cs typeface="华文楷体" panose="02010600040101010101" charset="-122"/>
              </a:rPr>
              <a:t>中华经典名句博大精深、历久弥新,是中华智慧的结晶和民族精神灵魂，这些中华传统文化精华也是习近平总书记治国理念的重要来源。从"水能载舟,亦能覆舟”‘先天下之忧而忧， 后天下之乐而乐”到“人民对美好生活的向往,就是我们的奋斗目标”“依靠人民创造历史伟业 ,带领人民创造美好生活”展现了总书记对古代仁政思想及马克思主义群众观的创造性发展,总书记的话总能引人入胜,主要在于他擅长引经据典,古为今用、推陈出新,赋予传统文化以时代价值和意义,极富有感召力。以人以史为鉴,可明得失知兴替,组工干部要多扎实学习优秀传统文化经典,涵养文化质,汲取政治智慧。</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20" name="图片 19" descr="猪年(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84655" y="1080135"/>
            <a:ext cx="5373370" cy="3433445"/>
          </a:xfrm>
          <a:prstGeom prst="rect">
            <a:avLst/>
          </a:prstGeom>
        </p:spPr>
      </p:pic>
      <p:pic>
        <p:nvPicPr>
          <p:cNvPr id="7" name="图片 6" descr="猪年(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5987" y="504322"/>
            <a:ext cx="5320665" cy="4009390"/>
          </a:xfrm>
          <a:prstGeom prst="rect">
            <a:avLst/>
          </a:prstGeom>
        </p:spPr>
      </p:pic>
      <p:sp>
        <p:nvSpPr>
          <p:cNvPr id="6" name="文本框 5"/>
          <p:cNvSpPr txBox="1"/>
          <p:nvPr/>
        </p:nvSpPr>
        <p:spPr>
          <a:xfrm>
            <a:off x="2527300" y="178568"/>
            <a:ext cx="4140200" cy="246221"/>
          </a:xfrm>
          <a:prstGeom prst="rect">
            <a:avLst/>
          </a:prstGeom>
          <a:noFill/>
        </p:spPr>
        <p:txBody>
          <a:bodyPr wrap="square" rtlCol="0">
            <a:spAutoFit/>
          </a:bodyPr>
          <a:lstStyle/>
          <a:p>
            <a:pPr algn="dist"/>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腹</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有</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诗</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书</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气</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自</a:t>
            </a:r>
            <a:r>
              <a:rPr lang="en-US" altLang="zh-CN"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a:t>
            </a: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panose="020B0503020204020204" charset="-122"/>
              </a:rPr>
              <a:t>华</a:t>
            </a:r>
          </a:p>
        </p:txBody>
      </p:sp>
      <p:sp>
        <p:nvSpPr>
          <p:cNvPr id="8" name="文本框 7"/>
          <p:cNvSpPr txBox="1"/>
          <p:nvPr/>
        </p:nvSpPr>
        <p:spPr>
          <a:xfrm>
            <a:off x="2979420" y="2866390"/>
            <a:ext cx="3431540" cy="523220"/>
          </a:xfrm>
          <a:prstGeom prst="rect">
            <a:avLst/>
          </a:prstGeom>
          <a:noFill/>
        </p:spPr>
        <p:txBody>
          <a:bodyPr wrap="square" rtlCol="0">
            <a:spAutoFit/>
          </a:bodyPr>
          <a:lstStyle/>
          <a:p>
            <a:pPr algn="dist"/>
            <a:r>
              <a:rPr lang="zh-CN" altLang="en-US" sz="28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习近平总书记用典</a:t>
            </a:r>
          </a:p>
        </p:txBody>
      </p:sp>
      <p:cxnSp>
        <p:nvCxnSpPr>
          <p:cNvPr id="9" name="直接连接符 8"/>
          <p:cNvCxnSpPr/>
          <p:nvPr/>
        </p:nvCxnSpPr>
        <p:spPr>
          <a:xfrm>
            <a:off x="2034540" y="3388360"/>
            <a:ext cx="5321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40894" y="3388361"/>
            <a:ext cx="5057795" cy="738664"/>
          </a:xfrm>
          <a:prstGeom prst="rect">
            <a:avLst/>
          </a:prstGeom>
          <a:noFill/>
        </p:spPr>
        <p:txBody>
          <a:bodyPr wrap="none" rtlCol="0">
            <a:spAutoFit/>
          </a:bodyPr>
          <a:lstStyle/>
          <a:p>
            <a:pPr algn="ctr">
              <a:lnSpc>
                <a:spcPct val="140000"/>
              </a:lnSpc>
            </a:pP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Light" panose="020B0502040204020203" charset="-122"/>
              </a:rPr>
              <a:t>《平“语”近人——习近平总书记用典》从习近平总书记一系列重要讲话、文章、谈话</a:t>
            </a:r>
          </a:p>
          <a:p>
            <a:pPr algn="ctr">
              <a:lnSpc>
                <a:spcPct val="140000"/>
              </a:lnSpc>
            </a:pP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Light" panose="020B0502040204020203" charset="-122"/>
              </a:rPr>
              <a:t>中所引用的古代典籍和经典名句为切入点，旨在推动习近平新时代中国特色社会主义思</a:t>
            </a:r>
          </a:p>
          <a:p>
            <a:pPr algn="ctr">
              <a:lnSpc>
                <a:spcPct val="140000"/>
              </a:lnSpc>
            </a:pPr>
            <a:r>
              <a:rPr lang="zh-CN" altLang="en-US" sz="1000">
                <a:solidFill>
                  <a:schemeClr val="bg2">
                    <a:lumMod val="25000"/>
                  </a:schemeClr>
                </a:solidFill>
                <a:latin typeface="字魂36号-正文宋楷" panose="02000000000000000000" pitchFamily="2" charset="-122"/>
                <a:ea typeface="字魂36号-正文宋楷" panose="02000000000000000000" pitchFamily="2" charset="-122"/>
                <a:cs typeface="微软雅黑 Light" panose="020B0502040204020203" charset="-122"/>
              </a:rPr>
              <a:t>想的生动阐释与广泛传播</a:t>
            </a:r>
          </a:p>
        </p:txBody>
      </p:sp>
      <p:sp>
        <p:nvSpPr>
          <p:cNvPr id="11" name="文本框 10"/>
          <p:cNvSpPr txBox="1"/>
          <p:nvPr/>
        </p:nvSpPr>
        <p:spPr>
          <a:xfrm>
            <a:off x="2790190" y="4173221"/>
            <a:ext cx="3563620" cy="276999"/>
          </a:xfrm>
          <a:prstGeom prst="rect">
            <a:avLst/>
          </a:prstGeom>
          <a:noFill/>
        </p:spPr>
        <p:txBody>
          <a:bodyPr wrap="square" rtlCol="0">
            <a:spAutoFit/>
          </a:bodyPr>
          <a:lstStyle/>
          <a:p>
            <a:pPr algn="dist"/>
            <a:r>
              <a:rPr lang="zh-CN" altLang="en-US" sz="1200">
                <a:latin typeface="字魂36号-正文宋楷" panose="02000000000000000000" pitchFamily="2" charset="-122"/>
                <a:ea typeface="字魂36号-正文宋楷" panose="02000000000000000000" pitchFamily="2" charset="-122"/>
              </a:rPr>
              <a:t>学习华夏经典◇传颂千年文明</a:t>
            </a:r>
          </a:p>
        </p:txBody>
      </p:sp>
      <p:pic>
        <p:nvPicPr>
          <p:cNvPr id="12" name="图片 11" descr="猪年(1)(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782955" y="3006725"/>
            <a:ext cx="1535430" cy="763905"/>
          </a:xfrm>
          <a:prstGeom prst="rect">
            <a:avLst/>
          </a:prstGeom>
        </p:spPr>
      </p:pic>
      <p:pic>
        <p:nvPicPr>
          <p:cNvPr id="13" name="图片 12" descr="猪年(1)(1)"/>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9050" y="3646171"/>
            <a:ext cx="1807210" cy="867410"/>
          </a:xfrm>
          <a:prstGeom prst="rect">
            <a:avLst/>
          </a:prstGeom>
        </p:spPr>
      </p:pic>
      <p:pic>
        <p:nvPicPr>
          <p:cNvPr id="14" name="图片 13" descr="猪年(1)(1)"/>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flipH="1">
            <a:off x="7174230" y="1236346"/>
            <a:ext cx="1807210" cy="867410"/>
          </a:xfrm>
          <a:prstGeom prst="rect">
            <a:avLst/>
          </a:prstGeom>
        </p:spPr>
      </p:pic>
      <p:pic>
        <p:nvPicPr>
          <p:cNvPr id="15" name="图片 14" descr="猪年(1)(1)"/>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7072630" y="3006726"/>
            <a:ext cx="1098550" cy="1124585"/>
          </a:xfrm>
          <a:prstGeom prst="rect">
            <a:avLst/>
          </a:prstGeom>
        </p:spPr>
      </p:pic>
      <p:pic>
        <p:nvPicPr>
          <p:cNvPr id="16" name="图片 15" descr="猪年(1)(1)"/>
          <p:cNvPicPr>
            <a:picLocks noChangeAspect="1"/>
          </p:cNvPicPr>
          <p:nvPr/>
        </p:nvPicPr>
        <p:blipFill>
          <a:blip r:embed="rId10" cstate="screen">
            <a:extLst>
              <a:ext uri="{28A0092B-C50C-407E-A947-70E740481C1C}">
                <a14:useLocalDpi xmlns:a14="http://schemas.microsoft.com/office/drawing/2010/main"/>
              </a:ext>
            </a:extLst>
          </a:blip>
          <a:srcRect r="-8820"/>
          <a:stretch>
            <a:fillRect/>
          </a:stretch>
        </p:blipFill>
        <p:spPr>
          <a:xfrm>
            <a:off x="7466330" y="4131310"/>
            <a:ext cx="1515110" cy="720090"/>
          </a:xfrm>
          <a:prstGeom prst="rect">
            <a:avLst/>
          </a:prstGeom>
        </p:spPr>
      </p:pic>
      <p:pic>
        <p:nvPicPr>
          <p:cNvPr id="19" name="图片 18" descr="猪年(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31867" y="666115"/>
            <a:ext cx="1434465" cy="570230"/>
          </a:xfrm>
          <a:prstGeom prst="rect">
            <a:avLst/>
          </a:prstGeom>
        </p:spPr>
      </p:pic>
      <p:pic>
        <p:nvPicPr>
          <p:cNvPr id="79" name="图片 78" descr="猪年(1)(1)"/>
          <p:cNvPicPr>
            <a:picLocks noChangeAspect="1"/>
          </p:cNvPicPr>
          <p:nvPr/>
        </p:nvPicPr>
        <p:blipFill>
          <a:blip r:embed="rId12" cstate="screen">
            <a:extLst>
              <a:ext uri="{28A0092B-C50C-407E-A947-70E740481C1C}">
                <a14:useLocalDpi xmlns:a14="http://schemas.microsoft.com/office/drawing/2010/main"/>
              </a:ext>
            </a:extLst>
          </a:blip>
          <a:srcRect l="-16844"/>
          <a:stretch>
            <a:fillRect/>
          </a:stretch>
        </p:blipFill>
        <p:spPr>
          <a:xfrm>
            <a:off x="6877685" y="2841625"/>
            <a:ext cx="814070" cy="363220"/>
          </a:xfrm>
          <a:prstGeom prst="rect">
            <a:avLst/>
          </a:prstGeom>
        </p:spPr>
      </p:pic>
      <p:sp>
        <p:nvSpPr>
          <p:cNvPr id="3" name="文本框 2"/>
          <p:cNvSpPr txBox="1"/>
          <p:nvPr/>
        </p:nvSpPr>
        <p:spPr>
          <a:xfrm>
            <a:off x="1348740" y="1250315"/>
            <a:ext cx="6692900" cy="1862048"/>
          </a:xfrm>
          <a:prstGeom prst="rect">
            <a:avLst/>
          </a:prstGeom>
          <a:noFill/>
        </p:spPr>
        <p:txBody>
          <a:bodyPr wrap="square" rtlCol="0">
            <a:spAutoFit/>
          </a:bodyPr>
          <a:lstStyle/>
          <a:p>
            <a:pPr algn="ctr"/>
            <a:r>
              <a:rPr lang="zh-CN" altLang="en-US" sz="11500" dirty="0">
                <a:ln>
                  <a:solidFill>
                    <a:schemeClr val="bg1"/>
                  </a:solidFill>
                </a:ln>
                <a:solidFill>
                  <a:srgbClr val="D5133B"/>
                </a:solidFill>
                <a:latin typeface="华文行楷" panose="02010800040101010101" pitchFamily="2" charset="-122"/>
                <a:ea typeface="华文行楷" panose="02010800040101010101" pitchFamily="2" charset="-122"/>
              </a:rPr>
              <a:t>谢谢观看</a:t>
            </a:r>
          </a:p>
        </p:txBody>
      </p:sp>
      <p:pic>
        <p:nvPicPr>
          <p:cNvPr id="22" name="PA_图片 4" descr="猪年(1)(1)"/>
          <p:cNvPicPr>
            <a:picLocks noChangeAspect="1"/>
          </p:cNvPicPr>
          <p:nvPr>
            <p:custDataLst>
              <p:tags r:id="rId1"/>
            </p:custDataLst>
          </p:nvPr>
        </p:nvPicPr>
        <p:blipFill>
          <a:blip r:embed="rId13" cstate="screen">
            <a:extLst>
              <a:ext uri="{BEBA8EAE-BF5A-486C-A8C5-ECC9F3942E4B}">
                <a14:imgProps xmlns:a14="http://schemas.microsoft.com/office/drawing/2010/main">
                  <a14:imgLayer r:embed="rId14">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a:off x="-19050" y="76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par>
                          <p:cTn id="56" fill="hold">
                            <p:stCondLst>
                              <p:cond delay="6500"/>
                            </p:stCondLst>
                            <p:childTnLst>
                              <p:par>
                                <p:cTn id="57" presetID="14" presetClass="entr" presetSubtype="1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randombar(horizontal)">
                                      <p:cBhvr>
                                        <p:cTn id="5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2103" y="2949792"/>
            <a:ext cx="7417415"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r>
              <a:rPr lang="zh-CN" altLang="en-US" sz="2400" kern="0" dirty="0" smtClean="0">
                <a:solidFill>
                  <a:srgbClr val="FFC000"/>
                </a:solidFill>
                <a:latin typeface="汉仪中圆简" panose="02010609000101010101" pitchFamily="49" charset="-122"/>
                <a:ea typeface="汉仪中圆简" panose="02010609000101010101" pitchFamily="49" charset="-122"/>
              </a:rPr>
              <a:t>。 </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1280" y="1383617"/>
            <a:ext cx="2259061" cy="6533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3070052" y="2101717"/>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95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47664" y="3327834"/>
            <a:ext cx="6768752" cy="1620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248707"/>
            <a:ext cx="9144000" cy="1025122"/>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396310" y="2323011"/>
            <a:ext cx="4103687" cy="896813"/>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4572000" y="2323011"/>
            <a:ext cx="4103688" cy="896813"/>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0528" y="267184"/>
            <a:ext cx="5919787" cy="176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009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 name="图片 15"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3" y="622936"/>
            <a:ext cx="9208135" cy="4603115"/>
          </a:xfrm>
          <a:prstGeom prst="rect">
            <a:avLst/>
          </a:prstGeom>
        </p:spPr>
      </p:pic>
      <p:pic>
        <p:nvPicPr>
          <p:cNvPr id="5" name="图片 4" descr="59f5d90a6dde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3417" y="356870"/>
            <a:ext cx="2756535" cy="2756535"/>
          </a:xfrm>
          <a:prstGeom prst="rect">
            <a:avLst/>
          </a:prstGeom>
        </p:spPr>
      </p:pic>
      <p:sp>
        <p:nvSpPr>
          <p:cNvPr id="6" name="文本框 5"/>
          <p:cNvSpPr txBox="1"/>
          <p:nvPr/>
        </p:nvSpPr>
        <p:spPr>
          <a:xfrm>
            <a:off x="4055745" y="734695"/>
            <a:ext cx="1049020" cy="1200329"/>
          </a:xfrm>
          <a:prstGeom prst="rect">
            <a:avLst/>
          </a:prstGeom>
          <a:noFill/>
        </p:spPr>
        <p:txBody>
          <a:bodyPr wrap="square" rtlCol="0">
            <a:spAutoFit/>
          </a:bodyPr>
          <a:lstStyle/>
          <a:p>
            <a:r>
              <a:rPr lang="zh-CN" altLang="en-US" sz="72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壹</a:t>
            </a:r>
          </a:p>
        </p:txBody>
      </p:sp>
      <p:sp>
        <p:nvSpPr>
          <p:cNvPr id="7" name="文本框 6"/>
          <p:cNvSpPr txBox="1"/>
          <p:nvPr/>
        </p:nvSpPr>
        <p:spPr>
          <a:xfrm>
            <a:off x="2396490" y="2964816"/>
            <a:ext cx="4606290" cy="461665"/>
          </a:xfrm>
          <a:prstGeom prst="rect">
            <a:avLst/>
          </a:prstGeom>
          <a:noFill/>
        </p:spPr>
        <p:txBody>
          <a:bodyPr wrap="square" rtlCol="0" anchor="t">
            <a:spAutoFit/>
          </a:bodyPr>
          <a:lstStyle/>
          <a:p>
            <a:pPr algn="dist">
              <a:spcBef>
                <a:spcPct val="50000"/>
              </a:spcBef>
            </a:pPr>
            <a:r>
              <a:rPr lang="zh-CN" altLang="en-US" sz="24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如此“平语”怎能不“近人”</a:t>
            </a:r>
          </a:p>
        </p:txBody>
      </p:sp>
      <p:cxnSp>
        <p:nvCxnSpPr>
          <p:cNvPr id="8" name="直接连接符 7"/>
          <p:cNvCxnSpPr/>
          <p:nvPr/>
        </p:nvCxnSpPr>
        <p:spPr>
          <a:xfrm>
            <a:off x="1497967" y="3397250"/>
            <a:ext cx="61474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45715" y="3439796"/>
            <a:ext cx="4069080" cy="246221"/>
          </a:xfrm>
          <a:prstGeom prst="rect">
            <a:avLst/>
          </a:prstGeom>
          <a:noFill/>
        </p:spPr>
        <p:txBody>
          <a:bodyPr wrap="square" rtlCol="0">
            <a:spAutoFit/>
          </a:bodyPr>
          <a:lstStyle/>
          <a:p>
            <a:pPr algn="dist"/>
            <a:r>
              <a:rPr lang="zh-CN" altLang="en-US" sz="1000">
                <a:latin typeface="字魂36号-正文宋楷" panose="02000000000000000000" pitchFamily="2" charset="-122"/>
                <a:ea typeface="字魂36号-正文宋楷" panose="02000000000000000000" pitchFamily="2" charset="-122"/>
              </a:rPr>
              <a:t>How can such a "flat language" be "near"?</a:t>
            </a: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453223" y="105226"/>
            <a:ext cx="1981631"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1" y="285114"/>
            <a:ext cx="332168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如此“平语”怎能不“近人”</a:t>
            </a:r>
          </a:p>
        </p:txBody>
      </p:sp>
      <p:sp>
        <p:nvSpPr>
          <p:cNvPr id="9" name="文本框 8"/>
          <p:cNvSpPr txBox="1"/>
          <p:nvPr/>
        </p:nvSpPr>
        <p:spPr>
          <a:xfrm>
            <a:off x="756920" y="1638936"/>
            <a:ext cx="5754370" cy="2585323"/>
          </a:xfrm>
          <a:prstGeom prst="rect">
            <a:avLst/>
          </a:prstGeom>
          <a:noFill/>
          <a:ln w="19050">
            <a:solidFill>
              <a:schemeClr val="bg2">
                <a:lumMod val="25000"/>
              </a:schemeClr>
            </a:solidFill>
            <a:prstDash val="sysDash"/>
          </a:ln>
        </p:spPr>
        <p:txBody>
          <a:bodyPr wrap="square" rtlCol="0">
            <a:spAutoFit/>
          </a:bodyPr>
          <a:lstStyle/>
          <a:p>
            <a:pPr>
              <a:lnSpc>
                <a:spcPct val="270000"/>
              </a:lnSpc>
            </a:pPr>
            <a:r>
              <a:rPr lang="en-US" altLang="zh-CN" sz="1200">
                <a:latin typeface="字魂36号-正文宋楷" panose="02000000000000000000" pitchFamily="2" charset="-122"/>
                <a:ea typeface="字魂36号-正文宋楷" panose="02000000000000000000" pitchFamily="2" charset="-122"/>
                <a:cs typeface="华文楷体" panose="02010600040101010101" charset="-122"/>
              </a:rPr>
              <a:t>       </a:t>
            </a:r>
            <a:r>
              <a:rPr lang="zh-CN" altLang="en-US" sz="1200">
                <a:latin typeface="字魂36号-正文宋楷" panose="02000000000000000000" pitchFamily="2" charset="-122"/>
                <a:ea typeface="字魂36号-正文宋楷" panose="02000000000000000000" pitchFamily="2" charset="-122"/>
                <a:cs typeface="华文楷体" panose="02010600040101010101" charset="-122"/>
              </a:rPr>
              <a:t>习近平急己的話遷没有高高在上，没有“官活“達葛,生幼平実的通言背后，是他平等、奈民的作只，是他与群仄心心相印的感情。比如“真扶賛，扶育貧"精准扶贊,精准脱焚“_ "全面建成小廩社会- ·个不続少,共岡富裕的路上一个不読掉从”, 再比如"小康不小廩，美健看老多" .一字字、一旬旬.怠是那幺的朗朝上口、合蝴押酌,ヨ近平急お己用筒単明了的大白活、大実活和群入酒言深入浅出、釋疑解惑，</a:t>
            </a:r>
          </a:p>
        </p:txBody>
      </p:sp>
      <p:sp>
        <p:nvSpPr>
          <p:cNvPr id="10" name="文本框 9"/>
          <p:cNvSpPr txBox="1"/>
          <p:nvPr/>
        </p:nvSpPr>
        <p:spPr>
          <a:xfrm>
            <a:off x="6879590" y="1464945"/>
            <a:ext cx="1107996" cy="1200329"/>
          </a:xfrm>
          <a:prstGeom prst="rect">
            <a:avLst/>
          </a:prstGeom>
          <a:noFill/>
        </p:spPr>
        <p:txBody>
          <a:bodyPr wrap="none" rtlCol="0">
            <a:spAutoFit/>
          </a:bodyPr>
          <a:lstStyle/>
          <a:p>
            <a:pPr algn="l"/>
            <a:r>
              <a:rPr lang="zh-CN" altLang="en-US" sz="7200">
                <a:ln>
                  <a:solidFill>
                    <a:schemeClr val="bg1"/>
                  </a:solidFill>
                </a:ln>
                <a:latin typeface="字魂36号-正文宋楷" panose="02000000000000000000" pitchFamily="2" charset="-122"/>
                <a:ea typeface="字魂36号-正文宋楷" panose="02000000000000000000" pitchFamily="2" charset="-122"/>
              </a:rPr>
              <a:t>他</a:t>
            </a:r>
          </a:p>
        </p:txBody>
      </p:sp>
      <p:sp>
        <p:nvSpPr>
          <p:cNvPr id="11" name="文本框 10"/>
          <p:cNvSpPr txBox="1"/>
          <p:nvPr/>
        </p:nvSpPr>
        <p:spPr>
          <a:xfrm>
            <a:off x="7494271" y="2157096"/>
            <a:ext cx="800219" cy="830997"/>
          </a:xfrm>
          <a:prstGeom prst="rect">
            <a:avLst/>
          </a:prstGeom>
          <a:noFill/>
        </p:spPr>
        <p:txBody>
          <a:bodyPr wrap="none" rtlCol="0">
            <a:spAutoFit/>
          </a:bodyPr>
          <a:lstStyle/>
          <a:p>
            <a:pPr algn="l"/>
            <a:r>
              <a:rPr lang="zh-CN" altLang="en-US" sz="4800">
                <a:ln>
                  <a:solidFill>
                    <a:schemeClr val="bg1"/>
                  </a:solidFill>
                </a:ln>
                <a:latin typeface="字魂36号-正文宋楷" panose="02000000000000000000" pitchFamily="2" charset="-122"/>
                <a:ea typeface="字魂36号-正文宋楷" panose="02000000000000000000" pitchFamily="2" charset="-122"/>
              </a:rPr>
              <a:t>是</a:t>
            </a:r>
          </a:p>
        </p:txBody>
      </p:sp>
      <p:sp>
        <p:nvSpPr>
          <p:cNvPr id="12" name="文本框 11"/>
          <p:cNvSpPr txBox="1"/>
          <p:nvPr/>
        </p:nvSpPr>
        <p:spPr>
          <a:xfrm>
            <a:off x="6883401" y="2261236"/>
            <a:ext cx="1031051" cy="1107996"/>
          </a:xfrm>
          <a:prstGeom prst="rect">
            <a:avLst/>
          </a:prstGeom>
          <a:noFill/>
        </p:spPr>
        <p:txBody>
          <a:bodyPr wrap="none" rtlCol="0">
            <a:spAutoFit/>
          </a:bodyPr>
          <a:lstStyle/>
          <a:p>
            <a:pPr algn="l"/>
            <a:r>
              <a:rPr lang="zh-CN" altLang="en-US" sz="6600">
                <a:ln>
                  <a:solidFill>
                    <a:schemeClr val="bg1"/>
                  </a:solidFill>
                </a:ln>
                <a:latin typeface="字魂36号-正文宋楷" panose="02000000000000000000" pitchFamily="2" charset="-122"/>
                <a:ea typeface="字魂36号-正文宋楷" panose="02000000000000000000" pitchFamily="2" charset="-122"/>
              </a:rPr>
              <a:t>最</a:t>
            </a:r>
          </a:p>
        </p:txBody>
      </p:sp>
      <p:sp>
        <p:nvSpPr>
          <p:cNvPr id="13" name="文本框 12"/>
          <p:cNvSpPr txBox="1"/>
          <p:nvPr/>
        </p:nvSpPr>
        <p:spPr>
          <a:xfrm>
            <a:off x="6773546" y="2987041"/>
            <a:ext cx="697627" cy="707886"/>
          </a:xfrm>
          <a:prstGeom prst="rect">
            <a:avLst/>
          </a:prstGeom>
          <a:noFill/>
        </p:spPr>
        <p:txBody>
          <a:bodyPr wrap="none" rtlCol="0">
            <a:spAutoFit/>
          </a:bodyPr>
          <a:lstStyle/>
          <a:p>
            <a:pPr algn="l"/>
            <a:r>
              <a:rPr lang="zh-CN" altLang="en-US" sz="4000">
                <a:ln>
                  <a:solidFill>
                    <a:schemeClr val="bg1"/>
                  </a:solidFill>
                </a:ln>
                <a:latin typeface="字魂36号-正文宋楷" panose="02000000000000000000" pitchFamily="2" charset="-122"/>
                <a:ea typeface="字魂36号-正文宋楷" panose="02000000000000000000" pitchFamily="2" charset="-122"/>
              </a:rPr>
              <a:t>接</a:t>
            </a:r>
          </a:p>
        </p:txBody>
      </p:sp>
      <p:sp>
        <p:nvSpPr>
          <p:cNvPr id="14" name="文本框 13"/>
          <p:cNvSpPr txBox="1"/>
          <p:nvPr/>
        </p:nvSpPr>
        <p:spPr>
          <a:xfrm>
            <a:off x="7254877" y="2767331"/>
            <a:ext cx="1030605" cy="1107996"/>
          </a:xfrm>
          <a:prstGeom prst="rect">
            <a:avLst/>
          </a:prstGeom>
          <a:noFill/>
        </p:spPr>
        <p:txBody>
          <a:bodyPr wrap="square" rtlCol="0">
            <a:spAutoFit/>
          </a:bodyPr>
          <a:lstStyle/>
          <a:p>
            <a:pPr algn="l"/>
            <a:r>
              <a:rPr lang="zh-CN" altLang="en-US" sz="6600">
                <a:ln>
                  <a:solidFill>
                    <a:schemeClr val="bg1"/>
                  </a:solidFill>
                </a:ln>
                <a:latin typeface="字魂36号-正文宋楷" panose="02000000000000000000" pitchFamily="2" charset="-122"/>
                <a:ea typeface="字魂36号-正文宋楷" panose="02000000000000000000" pitchFamily="2" charset="-122"/>
              </a:rPr>
              <a:t>地</a:t>
            </a:r>
          </a:p>
        </p:txBody>
      </p:sp>
      <p:sp>
        <p:nvSpPr>
          <p:cNvPr id="15" name="文本框 14"/>
          <p:cNvSpPr txBox="1"/>
          <p:nvPr/>
        </p:nvSpPr>
        <p:spPr>
          <a:xfrm>
            <a:off x="6960237" y="3382010"/>
            <a:ext cx="1030605" cy="923330"/>
          </a:xfrm>
          <a:prstGeom prst="rect">
            <a:avLst/>
          </a:prstGeom>
          <a:noFill/>
        </p:spPr>
        <p:txBody>
          <a:bodyPr wrap="square" rtlCol="0">
            <a:spAutoFit/>
          </a:bodyPr>
          <a:lstStyle/>
          <a:p>
            <a:pPr algn="l"/>
            <a:r>
              <a:rPr lang="zh-CN" altLang="en-US" sz="5400">
                <a:ln>
                  <a:solidFill>
                    <a:schemeClr val="bg1"/>
                  </a:solidFill>
                </a:ln>
                <a:latin typeface="字魂36号-正文宋楷" panose="02000000000000000000" pitchFamily="2" charset="-122"/>
                <a:ea typeface="字魂36号-正文宋楷" panose="02000000000000000000" pitchFamily="2" charset="-122"/>
              </a:rPr>
              <a:t>气</a:t>
            </a:r>
          </a:p>
        </p:txBody>
      </p:sp>
      <p:sp>
        <p:nvSpPr>
          <p:cNvPr id="16" name="文本框 15"/>
          <p:cNvSpPr txBox="1"/>
          <p:nvPr/>
        </p:nvSpPr>
        <p:spPr>
          <a:xfrm>
            <a:off x="7491097" y="3478530"/>
            <a:ext cx="1030605" cy="1200329"/>
          </a:xfrm>
          <a:prstGeom prst="rect">
            <a:avLst/>
          </a:prstGeom>
          <a:noFill/>
        </p:spPr>
        <p:txBody>
          <a:bodyPr wrap="square" rtlCol="0">
            <a:spAutoFit/>
          </a:bodyPr>
          <a:lstStyle/>
          <a:p>
            <a:pPr algn="l"/>
            <a:r>
              <a:rPr lang="zh-CN" altLang="en-US" sz="7200">
                <a:ln>
                  <a:solidFill>
                    <a:schemeClr val="bg1"/>
                  </a:solidFill>
                </a:ln>
                <a:latin typeface="字魂36号-正文宋楷" panose="02000000000000000000" pitchFamily="2" charset="-122"/>
                <a:ea typeface="字魂36号-正文宋楷" panose="02000000000000000000" pitchFamily="2" charset="-122"/>
              </a:rPr>
              <a:t>的</a:t>
            </a:r>
          </a:p>
        </p:txBody>
      </p:sp>
      <p:pic>
        <p:nvPicPr>
          <p:cNvPr id="22" name="PA_图片 4" descr="猪年(1)(1)"/>
          <p:cNvPicPr>
            <a:picLocks noChangeAspect="1"/>
          </p:cNvPicPr>
          <p:nvPr>
            <p:custDataLst>
              <p:tags r:id="rId1"/>
            </p:custDataLst>
          </p:nvPr>
        </p:nvPicPr>
        <p:blipFill>
          <a:blip r:embed="rId6" cstate="screen">
            <a:extLst>
              <a:ext uri="{BEBA8EAE-BF5A-486C-A8C5-ECC9F3942E4B}">
                <a14:imgProps xmlns:a14="http://schemas.microsoft.com/office/drawing/2010/main">
                  <a14:imgLayer r:embed="rId7">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2" grpId="0"/>
      <p:bldP spid="13"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1" y="285114"/>
            <a:ext cx="332168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如此“平语”怎能不“近人”</a:t>
            </a:r>
          </a:p>
        </p:txBody>
      </p:sp>
      <p:pic>
        <p:nvPicPr>
          <p:cNvPr id="6" name="图片 5" descr="59f5d90a6dde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28495" y="1187451"/>
            <a:ext cx="1214120" cy="1214120"/>
          </a:xfrm>
          <a:prstGeom prst="rect">
            <a:avLst/>
          </a:prstGeom>
        </p:spPr>
      </p:pic>
      <p:pic>
        <p:nvPicPr>
          <p:cNvPr id="17" name="图片 16" descr="59f5d90a6dde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64940" y="1187451"/>
            <a:ext cx="1214120" cy="1214120"/>
          </a:xfrm>
          <a:prstGeom prst="rect">
            <a:avLst/>
          </a:prstGeom>
        </p:spPr>
      </p:pic>
      <p:pic>
        <p:nvPicPr>
          <p:cNvPr id="18" name="图片 17" descr="59f5d90a6dde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01385" y="1187451"/>
            <a:ext cx="1214120" cy="1214120"/>
          </a:xfrm>
          <a:prstGeom prst="rect">
            <a:avLst/>
          </a:prstGeom>
        </p:spPr>
      </p:pic>
      <p:sp>
        <p:nvSpPr>
          <p:cNvPr id="23" name="文本框 22"/>
          <p:cNvSpPr txBox="1"/>
          <p:nvPr/>
        </p:nvSpPr>
        <p:spPr>
          <a:xfrm>
            <a:off x="2199640" y="1405890"/>
            <a:ext cx="688340" cy="369332"/>
          </a:xfrm>
          <a:prstGeom prst="rect">
            <a:avLst/>
          </a:prstGeom>
          <a:noFill/>
        </p:spPr>
        <p:txBody>
          <a:bodyPr wrap="square" rtlCol="0">
            <a:spAutoFit/>
          </a:bodyPr>
          <a:lstStyle/>
          <a:p>
            <a:pPr algn="l"/>
            <a:r>
              <a:rPr lang="zh-CN" altLang="en-US" b="1">
                <a:latin typeface="字魂36号-正文宋楷" panose="02000000000000000000" pitchFamily="2" charset="-122"/>
                <a:ea typeface="字魂36号-正文宋楷" panose="02000000000000000000" pitchFamily="2" charset="-122"/>
              </a:rPr>
              <a:t>民情</a:t>
            </a:r>
          </a:p>
        </p:txBody>
      </p:sp>
      <p:sp>
        <p:nvSpPr>
          <p:cNvPr id="24" name="文本框 23"/>
          <p:cNvSpPr txBox="1"/>
          <p:nvPr/>
        </p:nvSpPr>
        <p:spPr>
          <a:xfrm>
            <a:off x="4227830" y="1405890"/>
            <a:ext cx="688340" cy="369332"/>
          </a:xfrm>
          <a:prstGeom prst="rect">
            <a:avLst/>
          </a:prstGeom>
          <a:noFill/>
        </p:spPr>
        <p:txBody>
          <a:bodyPr wrap="square" rtlCol="0">
            <a:spAutoFit/>
          </a:bodyPr>
          <a:lstStyle/>
          <a:p>
            <a:pPr algn="l"/>
            <a:r>
              <a:rPr lang="zh-CN" altLang="en-US" b="1">
                <a:latin typeface="字魂36号-正文宋楷" panose="02000000000000000000" pitchFamily="2" charset="-122"/>
                <a:ea typeface="字魂36号-正文宋楷" panose="02000000000000000000" pitchFamily="2" charset="-122"/>
              </a:rPr>
              <a:t>幸福</a:t>
            </a:r>
          </a:p>
        </p:txBody>
      </p:sp>
      <p:sp>
        <p:nvSpPr>
          <p:cNvPr id="25" name="文本框 24"/>
          <p:cNvSpPr txBox="1"/>
          <p:nvPr/>
        </p:nvSpPr>
        <p:spPr>
          <a:xfrm>
            <a:off x="6264275" y="1405890"/>
            <a:ext cx="688340" cy="369332"/>
          </a:xfrm>
          <a:prstGeom prst="rect">
            <a:avLst/>
          </a:prstGeom>
          <a:noFill/>
        </p:spPr>
        <p:txBody>
          <a:bodyPr wrap="square" rtlCol="0">
            <a:spAutoFit/>
          </a:bodyPr>
          <a:lstStyle/>
          <a:p>
            <a:pPr algn="l"/>
            <a:r>
              <a:rPr lang="zh-CN" altLang="en-US" b="1">
                <a:latin typeface="字魂36号-正文宋楷" panose="02000000000000000000" pitchFamily="2" charset="-122"/>
                <a:ea typeface="字魂36号-正文宋楷" panose="02000000000000000000" pitchFamily="2" charset="-122"/>
              </a:rPr>
              <a:t>情怀</a:t>
            </a:r>
          </a:p>
        </p:txBody>
      </p:sp>
      <p:sp>
        <p:nvSpPr>
          <p:cNvPr id="26" name="矩形 25"/>
          <p:cNvSpPr/>
          <p:nvPr/>
        </p:nvSpPr>
        <p:spPr>
          <a:xfrm>
            <a:off x="894080" y="2924176"/>
            <a:ext cx="7355840" cy="1640205"/>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8" name="文本框 27"/>
          <p:cNvSpPr txBox="1"/>
          <p:nvPr/>
        </p:nvSpPr>
        <p:spPr>
          <a:xfrm>
            <a:off x="1036320" y="3256916"/>
            <a:ext cx="7096125" cy="1246495"/>
          </a:xfrm>
          <a:prstGeom prst="rect">
            <a:avLst/>
          </a:prstGeom>
          <a:noFill/>
        </p:spPr>
        <p:txBody>
          <a:bodyPr wrap="square" rtlCol="0">
            <a:spAutoFit/>
          </a:bodyPr>
          <a:lstStyle/>
          <a:p>
            <a:pPr algn="l">
              <a:lnSpc>
                <a:spcPct val="150000"/>
              </a:lnSpc>
            </a:pPr>
            <a:r>
              <a:rPr lang="zh-CN" altLang="en-US" sz="1000">
                <a:latin typeface="字魂36号-正文宋楷" panose="02000000000000000000" pitchFamily="2" charset="-122"/>
                <a:ea typeface="字魂36号-正文宋楷" panose="02000000000000000000" pitchFamily="2" charset="-122"/>
                <a:cs typeface="华文楷体" panose="02010600040101010101" charset="-122"/>
              </a:rPr>
              <a:t>以以民为中心,与百姓心连心。习近平总书记金句精彩不断,话语之间透露着浓厚的为民情怀,句句话语都落在老百姓的心坎里。-句”共产党就是为人民谋幸福的,人民群众什么方面感觉不幸福、不快乐、不满意,我们就在哪方面下功夫,干方百计为群众排忧解难”, 让我们看到他心中有民;梁家河的“沼气池”让我们看到他一心为民;“政之所兴在顺民心,政之所废在逆民心”, 抒发了总书记以造福人民为最大政绩的伟大情怀;“生也沙丘,死也沙丘”，“为官- 任,造福-方”,诠释了他践行全心全意为人民服务的根本宗旨。天地之间有杆秤,那秤砣就是老百姓。村民的一-句“好后生”百姓的一句“好口碑”, 道出了民心之所向。</a:t>
            </a:r>
          </a:p>
        </p:txBody>
      </p:sp>
      <p:sp>
        <p:nvSpPr>
          <p:cNvPr id="29" name="文本框 28"/>
          <p:cNvSpPr txBox="1"/>
          <p:nvPr/>
        </p:nvSpPr>
        <p:spPr>
          <a:xfrm>
            <a:off x="1036320" y="3005455"/>
            <a:ext cx="3131185" cy="338554"/>
          </a:xfrm>
          <a:prstGeom prst="rect">
            <a:avLst/>
          </a:prstGeom>
          <a:noFill/>
        </p:spPr>
        <p:txBody>
          <a:bodyPr wrap="square" rtlCol="0">
            <a:spAutoFit/>
          </a:bodyPr>
          <a:lstStyle/>
          <a:p>
            <a:pPr algn="l"/>
            <a:r>
              <a:rPr lang="zh-CN" altLang="en-US" sz="1600" b="1">
                <a:solidFill>
                  <a:schemeClr val="bg2">
                    <a:lumMod val="25000"/>
                  </a:schemeClr>
                </a:solidFill>
                <a:latin typeface="字魂36号-正文宋楷" panose="02000000000000000000" pitchFamily="2" charset="-122"/>
                <a:ea typeface="字魂36号-正文宋楷" panose="02000000000000000000" pitchFamily="2" charset="-122"/>
              </a:rPr>
              <a:t>他，是最得民心的。</a:t>
            </a:r>
          </a:p>
        </p:txBody>
      </p:sp>
      <p:pic>
        <p:nvPicPr>
          <p:cNvPr id="22" name="PA_图片 4" descr="猪年(1)(1)"/>
          <p:cNvPicPr>
            <a:picLocks noChangeAspect="1"/>
          </p:cNvPicPr>
          <p:nvPr>
            <p:custDataLst>
              <p:tags r:id="rId1"/>
            </p:custDataLst>
          </p:nvPr>
        </p:nvPicPr>
        <p:blipFill>
          <a:blip r:embed="rId7" cstate="screen">
            <a:extLst>
              <a:ext uri="{BEBA8EAE-BF5A-486C-A8C5-ECC9F3942E4B}">
                <a14:imgProps xmlns:a14="http://schemas.microsoft.com/office/drawing/2010/main">
                  <a14:imgLayer r:embed="rId8">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randombar(horizontal)">
                                      <p:cBhvr>
                                        <p:cTn id="31" dur="500"/>
                                        <p:tgtEl>
                                          <p:spTgt spid="24"/>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randombar(horizontal)">
                                      <p:cBhvr>
                                        <p:cTn id="35" dur="500"/>
                                        <p:tgtEl>
                                          <p:spTgt spid="25"/>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randombar(horizontal)">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P spid="25" grpId="0"/>
      <p:bldP spid="26" grpId="0" animBg="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1" y="285114"/>
            <a:ext cx="332168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如此“平语”怎能不“近人”</a:t>
            </a:r>
          </a:p>
        </p:txBody>
      </p:sp>
      <p:pic>
        <p:nvPicPr>
          <p:cNvPr id="27655" name="图片 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368" y="2880361"/>
            <a:ext cx="4656455" cy="226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2" name="组合 19"/>
          <p:cNvGrpSpPr/>
          <p:nvPr/>
        </p:nvGrpSpPr>
        <p:grpSpPr bwMode="auto">
          <a:xfrm>
            <a:off x="3658315" y="1824251"/>
            <a:ext cx="2834878" cy="473869"/>
            <a:chOff x="4330701" y="2659063"/>
            <a:chExt cx="3779838" cy="631825"/>
          </a:xfrm>
        </p:grpSpPr>
        <p:sp>
          <p:nvSpPr>
            <p:cNvPr id="27656" name="Freeform 5"/>
            <p:cNvSpPr>
              <a:spLocks noChangeArrowheads="1"/>
            </p:cNvSpPr>
            <p:nvPr/>
          </p:nvSpPr>
          <p:spPr bwMode="auto">
            <a:xfrm>
              <a:off x="4330701" y="2659063"/>
              <a:ext cx="3779838" cy="631825"/>
            </a:xfrm>
            <a:custGeom>
              <a:avLst/>
              <a:gdLst>
                <a:gd name="T0" fmla="*/ 2147483646 w 328"/>
                <a:gd name="T1" fmla="*/ 259897265 h 96"/>
                <a:gd name="T2" fmla="*/ 2147483646 w 328"/>
                <a:gd name="T3" fmla="*/ 259897265 h 96"/>
                <a:gd name="T4" fmla="*/ 2147483646 w 328"/>
                <a:gd name="T5" fmla="*/ 563114031 h 96"/>
                <a:gd name="T6" fmla="*/ 2147483646 w 328"/>
                <a:gd name="T7" fmla="*/ 476481610 h 96"/>
                <a:gd name="T8" fmla="*/ 2147483646 w 328"/>
                <a:gd name="T9" fmla="*/ 433162108 h 96"/>
                <a:gd name="T10" fmla="*/ 2147483646 w 328"/>
                <a:gd name="T11" fmla="*/ 1559383589 h 96"/>
                <a:gd name="T12" fmla="*/ 2147483646 w 328"/>
                <a:gd name="T13" fmla="*/ 2147483646 h 96"/>
                <a:gd name="T14" fmla="*/ 2147483646 w 328"/>
                <a:gd name="T15" fmla="*/ 2147483646 h 96"/>
                <a:gd name="T16" fmla="*/ 2147483646 w 328"/>
                <a:gd name="T17" fmla="*/ 2147483646 h 96"/>
                <a:gd name="T18" fmla="*/ 2147483646 w 328"/>
                <a:gd name="T19" fmla="*/ 2147483646 h 96"/>
                <a:gd name="T20" fmla="*/ 2147483646 w 328"/>
                <a:gd name="T21" fmla="*/ 2147483646 h 96"/>
                <a:gd name="T22" fmla="*/ 2147483646 w 328"/>
                <a:gd name="T23" fmla="*/ 2147483646 h 96"/>
                <a:gd name="T24" fmla="*/ 2147483646 w 328"/>
                <a:gd name="T25" fmla="*/ 2147483646 h 96"/>
                <a:gd name="T26" fmla="*/ 2147483646 w 328"/>
                <a:gd name="T27" fmla="*/ 2147483646 h 96"/>
                <a:gd name="T28" fmla="*/ 2147483646 w 328"/>
                <a:gd name="T29" fmla="*/ 2147483646 h 96"/>
                <a:gd name="T30" fmla="*/ 2147483646 w 328"/>
                <a:gd name="T31" fmla="*/ 2147483646 h 96"/>
                <a:gd name="T32" fmla="*/ 2147483646 w 328"/>
                <a:gd name="T33" fmla="*/ 2147483646 h 96"/>
                <a:gd name="T34" fmla="*/ 2147483646 w 328"/>
                <a:gd name="T35" fmla="*/ 2147483646 h 96"/>
                <a:gd name="T36" fmla="*/ 2147483646 w 328"/>
                <a:gd name="T37" fmla="*/ 2147483646 h 96"/>
                <a:gd name="T38" fmla="*/ 2147483646 w 328"/>
                <a:gd name="T39" fmla="*/ 2147483646 h 96"/>
                <a:gd name="T40" fmla="*/ 2147483646 w 328"/>
                <a:gd name="T41" fmla="*/ 2147483646 h 96"/>
                <a:gd name="T42" fmla="*/ 2147483646 w 328"/>
                <a:gd name="T43" fmla="*/ 2147483646 h 96"/>
                <a:gd name="T44" fmla="*/ 2147483646 w 328"/>
                <a:gd name="T45" fmla="*/ 2147483646 h 96"/>
                <a:gd name="T46" fmla="*/ 2147483646 w 328"/>
                <a:gd name="T47" fmla="*/ 2147483646 h 96"/>
                <a:gd name="T48" fmla="*/ 2147483646 w 328"/>
                <a:gd name="T49" fmla="*/ 2147483646 h 96"/>
                <a:gd name="T50" fmla="*/ 2147483646 w 328"/>
                <a:gd name="T51" fmla="*/ 2147483646 h 96"/>
                <a:gd name="T52" fmla="*/ 2147483646 w 328"/>
                <a:gd name="T53" fmla="*/ 2147483646 h 96"/>
                <a:gd name="T54" fmla="*/ 2147483646 w 328"/>
                <a:gd name="T55" fmla="*/ 2147483646 h 96"/>
                <a:gd name="T56" fmla="*/ 2147483646 w 328"/>
                <a:gd name="T57" fmla="*/ 2147483646 h 96"/>
                <a:gd name="T58" fmla="*/ 2147483646 w 328"/>
                <a:gd name="T59" fmla="*/ 2147483646 h 96"/>
                <a:gd name="T60" fmla="*/ 2147483646 w 328"/>
                <a:gd name="T61" fmla="*/ 2147483646 h 96"/>
                <a:gd name="T62" fmla="*/ 2147483646 w 328"/>
                <a:gd name="T63" fmla="*/ 2147483646 h 96"/>
                <a:gd name="T64" fmla="*/ 2147483646 w 328"/>
                <a:gd name="T65" fmla="*/ 2147483646 h 96"/>
                <a:gd name="T66" fmla="*/ 2147483646 w 328"/>
                <a:gd name="T67" fmla="*/ 2147483646 h 96"/>
                <a:gd name="T68" fmla="*/ 1991997674 w 328"/>
                <a:gd name="T69" fmla="*/ 2147483646 h 96"/>
                <a:gd name="T70" fmla="*/ 1062399528 w 328"/>
                <a:gd name="T71" fmla="*/ 1559383589 h 96"/>
                <a:gd name="T72" fmla="*/ 1726406435 w 328"/>
                <a:gd name="T73" fmla="*/ 476481610 h 96"/>
                <a:gd name="T74" fmla="*/ 2147483646 w 328"/>
                <a:gd name="T75" fmla="*/ 476481610 h 96"/>
                <a:gd name="T76" fmla="*/ 2147483646 w 328"/>
                <a:gd name="T77" fmla="*/ 606426951 h 96"/>
                <a:gd name="T78" fmla="*/ 2147483646 w 328"/>
                <a:gd name="T79" fmla="*/ 649746453 h 96"/>
                <a:gd name="T80" fmla="*/ 2147483646 w 328"/>
                <a:gd name="T81" fmla="*/ 606426951 h 96"/>
                <a:gd name="T82" fmla="*/ 2147483646 w 328"/>
                <a:gd name="T83" fmla="*/ 779691795 h 96"/>
                <a:gd name="T84" fmla="*/ 2147483646 w 328"/>
                <a:gd name="T85" fmla="*/ 649746453 h 96"/>
                <a:gd name="T86" fmla="*/ 2147483646 w 328"/>
                <a:gd name="T87" fmla="*/ 736378874 h 96"/>
                <a:gd name="T88" fmla="*/ 2147483646 w 328"/>
                <a:gd name="T89" fmla="*/ 736378874 h 96"/>
                <a:gd name="T90" fmla="*/ 2147483646 w 328"/>
                <a:gd name="T91" fmla="*/ 476481610 h 96"/>
                <a:gd name="T92" fmla="*/ 2147483646 w 328"/>
                <a:gd name="T93" fmla="*/ 389849188 h 96"/>
                <a:gd name="T94" fmla="*/ 2147483646 w 328"/>
                <a:gd name="T95" fmla="*/ 216584345 h 96"/>
                <a:gd name="T96" fmla="*/ 2147483646 w 328"/>
                <a:gd name="T97" fmla="*/ 389849188 h 96"/>
                <a:gd name="T98" fmla="*/ 2147483646 w 328"/>
                <a:gd name="T99" fmla="*/ 173264843 h 96"/>
                <a:gd name="T100" fmla="*/ 2147483646 w 328"/>
                <a:gd name="T101" fmla="*/ 259897265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8" h="96">
                  <a:moveTo>
                    <a:pt x="256" y="6"/>
                  </a:moveTo>
                  <a:cubicBezTo>
                    <a:pt x="261" y="6"/>
                    <a:pt x="261" y="6"/>
                    <a:pt x="261" y="6"/>
                  </a:cubicBezTo>
                  <a:cubicBezTo>
                    <a:pt x="261" y="9"/>
                    <a:pt x="260" y="11"/>
                    <a:pt x="263" y="13"/>
                  </a:cubicBezTo>
                  <a:cubicBezTo>
                    <a:pt x="267" y="13"/>
                    <a:pt x="270" y="13"/>
                    <a:pt x="272" y="11"/>
                  </a:cubicBezTo>
                  <a:cubicBezTo>
                    <a:pt x="278" y="10"/>
                    <a:pt x="292" y="0"/>
                    <a:pt x="295" y="10"/>
                  </a:cubicBezTo>
                  <a:cubicBezTo>
                    <a:pt x="318" y="8"/>
                    <a:pt x="311" y="27"/>
                    <a:pt x="320" y="36"/>
                  </a:cubicBezTo>
                  <a:cubicBezTo>
                    <a:pt x="319" y="50"/>
                    <a:pt x="328" y="63"/>
                    <a:pt x="323" y="79"/>
                  </a:cubicBezTo>
                  <a:cubicBezTo>
                    <a:pt x="321" y="80"/>
                    <a:pt x="321" y="80"/>
                    <a:pt x="321" y="80"/>
                  </a:cubicBezTo>
                  <a:cubicBezTo>
                    <a:pt x="319" y="79"/>
                    <a:pt x="318" y="77"/>
                    <a:pt x="316" y="78"/>
                  </a:cubicBezTo>
                  <a:cubicBezTo>
                    <a:pt x="314" y="79"/>
                    <a:pt x="313" y="80"/>
                    <a:pt x="313" y="82"/>
                  </a:cubicBezTo>
                  <a:cubicBezTo>
                    <a:pt x="309" y="83"/>
                    <a:pt x="310" y="80"/>
                    <a:pt x="308" y="79"/>
                  </a:cubicBezTo>
                  <a:cubicBezTo>
                    <a:pt x="308" y="78"/>
                    <a:pt x="309" y="76"/>
                    <a:pt x="307" y="76"/>
                  </a:cubicBezTo>
                  <a:cubicBezTo>
                    <a:pt x="304" y="75"/>
                    <a:pt x="303" y="77"/>
                    <a:pt x="304" y="79"/>
                  </a:cubicBezTo>
                  <a:cubicBezTo>
                    <a:pt x="304" y="82"/>
                    <a:pt x="304" y="82"/>
                    <a:pt x="304" y="82"/>
                  </a:cubicBezTo>
                  <a:cubicBezTo>
                    <a:pt x="301" y="80"/>
                    <a:pt x="299" y="82"/>
                    <a:pt x="297" y="83"/>
                  </a:cubicBezTo>
                  <a:cubicBezTo>
                    <a:pt x="297" y="85"/>
                    <a:pt x="297" y="85"/>
                    <a:pt x="297" y="85"/>
                  </a:cubicBezTo>
                  <a:cubicBezTo>
                    <a:pt x="294" y="85"/>
                    <a:pt x="294" y="85"/>
                    <a:pt x="294" y="85"/>
                  </a:cubicBezTo>
                  <a:cubicBezTo>
                    <a:pt x="293" y="84"/>
                    <a:pt x="294" y="84"/>
                    <a:pt x="295" y="83"/>
                  </a:cubicBezTo>
                  <a:cubicBezTo>
                    <a:pt x="291" y="82"/>
                    <a:pt x="288" y="76"/>
                    <a:pt x="282" y="80"/>
                  </a:cubicBezTo>
                  <a:cubicBezTo>
                    <a:pt x="282" y="82"/>
                    <a:pt x="282" y="82"/>
                    <a:pt x="282" y="82"/>
                  </a:cubicBezTo>
                  <a:cubicBezTo>
                    <a:pt x="274" y="79"/>
                    <a:pt x="267" y="86"/>
                    <a:pt x="258" y="82"/>
                  </a:cubicBezTo>
                  <a:cubicBezTo>
                    <a:pt x="258" y="81"/>
                    <a:pt x="257" y="80"/>
                    <a:pt x="256" y="80"/>
                  </a:cubicBezTo>
                  <a:cubicBezTo>
                    <a:pt x="254" y="82"/>
                    <a:pt x="252" y="82"/>
                    <a:pt x="249" y="82"/>
                  </a:cubicBezTo>
                  <a:cubicBezTo>
                    <a:pt x="249" y="81"/>
                    <a:pt x="249" y="81"/>
                    <a:pt x="249" y="81"/>
                  </a:cubicBezTo>
                  <a:cubicBezTo>
                    <a:pt x="239" y="80"/>
                    <a:pt x="221" y="76"/>
                    <a:pt x="211" y="82"/>
                  </a:cubicBezTo>
                  <a:cubicBezTo>
                    <a:pt x="207" y="81"/>
                    <a:pt x="204" y="83"/>
                    <a:pt x="201" y="84"/>
                  </a:cubicBezTo>
                  <a:cubicBezTo>
                    <a:pt x="190" y="80"/>
                    <a:pt x="173" y="82"/>
                    <a:pt x="165" y="87"/>
                  </a:cubicBezTo>
                  <a:cubicBezTo>
                    <a:pt x="152" y="88"/>
                    <a:pt x="133" y="83"/>
                    <a:pt x="128" y="83"/>
                  </a:cubicBezTo>
                  <a:cubicBezTo>
                    <a:pt x="118" y="85"/>
                    <a:pt x="105" y="88"/>
                    <a:pt x="93" y="88"/>
                  </a:cubicBezTo>
                  <a:cubicBezTo>
                    <a:pt x="93" y="87"/>
                    <a:pt x="91" y="86"/>
                    <a:pt x="90" y="85"/>
                  </a:cubicBezTo>
                  <a:cubicBezTo>
                    <a:pt x="87" y="84"/>
                    <a:pt x="86" y="86"/>
                    <a:pt x="84" y="87"/>
                  </a:cubicBezTo>
                  <a:cubicBezTo>
                    <a:pt x="86" y="88"/>
                    <a:pt x="86" y="88"/>
                    <a:pt x="86" y="88"/>
                  </a:cubicBezTo>
                  <a:cubicBezTo>
                    <a:pt x="69" y="85"/>
                    <a:pt x="49" y="96"/>
                    <a:pt x="39" y="79"/>
                  </a:cubicBezTo>
                  <a:cubicBezTo>
                    <a:pt x="35" y="73"/>
                    <a:pt x="16" y="76"/>
                    <a:pt x="21" y="66"/>
                  </a:cubicBezTo>
                  <a:cubicBezTo>
                    <a:pt x="18" y="66"/>
                    <a:pt x="17" y="64"/>
                    <a:pt x="15" y="63"/>
                  </a:cubicBezTo>
                  <a:cubicBezTo>
                    <a:pt x="12" y="54"/>
                    <a:pt x="21" y="41"/>
                    <a:pt x="8" y="36"/>
                  </a:cubicBezTo>
                  <a:cubicBezTo>
                    <a:pt x="7" y="27"/>
                    <a:pt x="0" y="15"/>
                    <a:pt x="13" y="11"/>
                  </a:cubicBezTo>
                  <a:cubicBezTo>
                    <a:pt x="18" y="3"/>
                    <a:pt x="26" y="11"/>
                    <a:pt x="32" y="11"/>
                  </a:cubicBezTo>
                  <a:cubicBezTo>
                    <a:pt x="37" y="11"/>
                    <a:pt x="37" y="18"/>
                    <a:pt x="44" y="14"/>
                  </a:cubicBezTo>
                  <a:cubicBezTo>
                    <a:pt x="44" y="15"/>
                    <a:pt x="44" y="15"/>
                    <a:pt x="44" y="15"/>
                  </a:cubicBezTo>
                  <a:cubicBezTo>
                    <a:pt x="52" y="15"/>
                    <a:pt x="65" y="18"/>
                    <a:pt x="74" y="14"/>
                  </a:cubicBezTo>
                  <a:cubicBezTo>
                    <a:pt x="75" y="15"/>
                    <a:pt x="75" y="17"/>
                    <a:pt x="78" y="18"/>
                  </a:cubicBezTo>
                  <a:cubicBezTo>
                    <a:pt x="78" y="14"/>
                    <a:pt x="84" y="17"/>
                    <a:pt x="86" y="15"/>
                  </a:cubicBezTo>
                  <a:cubicBezTo>
                    <a:pt x="87" y="22"/>
                    <a:pt x="99" y="15"/>
                    <a:pt x="104" y="17"/>
                  </a:cubicBezTo>
                  <a:cubicBezTo>
                    <a:pt x="112" y="20"/>
                    <a:pt x="130" y="20"/>
                    <a:pt x="141" y="17"/>
                  </a:cubicBezTo>
                  <a:cubicBezTo>
                    <a:pt x="156" y="24"/>
                    <a:pt x="172" y="14"/>
                    <a:pt x="187" y="11"/>
                  </a:cubicBezTo>
                  <a:cubicBezTo>
                    <a:pt x="192" y="15"/>
                    <a:pt x="197" y="10"/>
                    <a:pt x="201" y="9"/>
                  </a:cubicBezTo>
                  <a:cubicBezTo>
                    <a:pt x="208" y="8"/>
                    <a:pt x="215" y="6"/>
                    <a:pt x="222" y="5"/>
                  </a:cubicBezTo>
                  <a:cubicBezTo>
                    <a:pt x="228" y="13"/>
                    <a:pt x="237" y="9"/>
                    <a:pt x="246" y="9"/>
                  </a:cubicBezTo>
                  <a:cubicBezTo>
                    <a:pt x="252" y="4"/>
                    <a:pt x="252" y="4"/>
                    <a:pt x="252" y="4"/>
                  </a:cubicBezTo>
                  <a:cubicBezTo>
                    <a:pt x="251" y="6"/>
                    <a:pt x="254" y="7"/>
                    <a:pt x="256"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latin typeface="字魂36号-正文宋楷" panose="02000000000000000000" pitchFamily="2" charset="-122"/>
                <a:ea typeface="字魂36号-正文宋楷" panose="02000000000000000000" pitchFamily="2" charset="-122"/>
              </a:endParaRPr>
            </a:p>
          </p:txBody>
        </p:sp>
        <p:sp>
          <p:nvSpPr>
            <p:cNvPr id="27657" name="文本框 21"/>
            <p:cNvSpPr txBox="1">
              <a:spLocks noChangeArrowheads="1"/>
            </p:cNvSpPr>
            <p:nvPr/>
          </p:nvSpPr>
          <p:spPr bwMode="auto">
            <a:xfrm>
              <a:off x="4690632" y="2774920"/>
              <a:ext cx="315003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dist" eaLnBrk="1" hangingPunct="1">
                <a:lnSpc>
                  <a:spcPct val="100000"/>
                </a:lnSpc>
                <a:spcBef>
                  <a:spcPct val="0"/>
                </a:spcBef>
                <a:buFontTx/>
                <a:buNone/>
              </a:pPr>
              <a:r>
                <a:rPr lang="zh-CN" altLang="en-US" sz="1500" dirty="0">
                  <a:solidFill>
                    <a:schemeClr val="bg1"/>
                  </a:solidFill>
                  <a:latin typeface="字魂36号-正文宋楷" panose="02000000000000000000" pitchFamily="2" charset="-122"/>
                  <a:ea typeface="字魂36号-正文宋楷" panose="02000000000000000000" pitchFamily="2" charset="-122"/>
                </a:rPr>
                <a:t>他，是最具能量的。</a:t>
              </a:r>
            </a:p>
          </p:txBody>
        </p:sp>
      </p:grpSp>
      <p:pic>
        <p:nvPicPr>
          <p:cNvPr id="27653" name="图片 2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16396658">
            <a:off x="3621207" y="905306"/>
            <a:ext cx="104655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40"/>
          <p:cNvSpPr txBox="1">
            <a:spLocks noChangeArrowheads="1"/>
          </p:cNvSpPr>
          <p:nvPr/>
        </p:nvSpPr>
        <p:spPr bwMode="auto">
          <a:xfrm>
            <a:off x="3820797" y="2379346"/>
            <a:ext cx="4595495"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60000"/>
              </a:lnSpc>
            </a:pPr>
            <a:r>
              <a:rPr lang="zh-CN" altLang="en-US" sz="900" dirty="0">
                <a:solidFill>
                  <a:prstClr val="black"/>
                </a:solidFill>
                <a:latin typeface="字魂36号-正文宋楷" panose="02000000000000000000" pitchFamily="2" charset="-122"/>
                <a:ea typeface="字魂36号-正文宋楷" panose="02000000000000000000" pitchFamily="2" charset="-122"/>
                <a:cs typeface="华文楷体" panose="02010600040101010101" charset="-122"/>
              </a:rPr>
              <a:t>习近平总书记的讲话,充满了正能量,充满了自信,他常常用诗- -般的语抒发内心汹涌澎湃的家国情怀。他用“国无德不兴,人无德不立”, 教导我们立德要从自己做起、从身边做起、从小事做起，一点-滴积累,养成好思想、好品德。他告诉我们,明大德的就应立志报国,守公德就应为民服务,严私德就应克己奉公。他用“修身、齐家、治国、平天下”传诫我们要有家国情怀,要向道德模范学习,要向优秀传统文化学习，修德就要落到实处、从小做起。《平 “语”近人》中释放出的强大正能量,恰如智者般教诲、长者般鼓舞,让人慷慨激昂、热血沸腾。</a:t>
            </a:r>
          </a:p>
        </p:txBody>
      </p:sp>
      <p:pic>
        <p:nvPicPr>
          <p:cNvPr id="13" name="图片 12" descr="猪年(1)(1)"/>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072642" y="2025651"/>
            <a:ext cx="1101725" cy="528955"/>
          </a:xfrm>
          <a:prstGeom prst="rect">
            <a:avLst/>
          </a:prstGeom>
        </p:spPr>
      </p:pic>
      <p:pic>
        <p:nvPicPr>
          <p:cNvPr id="2" name="图片 1" descr="猪年(1)(1)"/>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95912" y="1295401"/>
            <a:ext cx="1101725" cy="528955"/>
          </a:xfrm>
          <a:prstGeom prst="rect">
            <a:avLst/>
          </a:prstGeom>
        </p:spPr>
      </p:pic>
      <p:pic>
        <p:nvPicPr>
          <p:cNvPr id="4" name="图片 3" descr="猪年(1)(1)"/>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491731" y="3920491"/>
            <a:ext cx="1101725" cy="528955"/>
          </a:xfrm>
          <a:prstGeom prst="rect">
            <a:avLst/>
          </a:prstGeom>
        </p:spPr>
      </p:pic>
      <p:pic>
        <p:nvPicPr>
          <p:cNvPr id="22" name="PA_图片 4" descr="猪年(1)(1)"/>
          <p:cNvPicPr>
            <a:picLocks noChangeAspect="1"/>
          </p:cNvPicPr>
          <p:nvPr>
            <p:custDataLst>
              <p:tags r:id="rId1"/>
            </p:custDataLst>
          </p:nvPr>
        </p:nvPicPr>
        <p:blipFill>
          <a:blip r:embed="rId9" cstate="screen">
            <a:extLst>
              <a:ext uri="{BEBA8EAE-BF5A-486C-A8C5-ECC9F3942E4B}">
                <a14:imgProps xmlns:a14="http://schemas.microsoft.com/office/drawing/2010/main">
                  <a14:imgLayer r:embed="rId10">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7655"/>
                                        </p:tgtEl>
                                        <p:attrNameLst>
                                          <p:attrName>style.visibility</p:attrName>
                                        </p:attrNameLst>
                                      </p:cBhvr>
                                      <p:to>
                                        <p:strVal val="visible"/>
                                      </p:to>
                                    </p:set>
                                    <p:animEffect transition="in" filter="randombar(horizontal)">
                                      <p:cBhvr>
                                        <p:cTn id="15" dur="500"/>
                                        <p:tgtEl>
                                          <p:spTgt spid="2765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7652"/>
                                        </p:tgtEl>
                                        <p:attrNameLst>
                                          <p:attrName>style.visibility</p:attrName>
                                        </p:attrNameLst>
                                      </p:cBhvr>
                                      <p:to>
                                        <p:strVal val="visible"/>
                                      </p:to>
                                    </p:set>
                                    <p:animEffect transition="in" filter="randombar(horizontal)">
                                      <p:cBhvr>
                                        <p:cTn id="19" dur="500"/>
                                        <p:tgtEl>
                                          <p:spTgt spid="27652"/>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7653"/>
                                        </p:tgtEl>
                                        <p:attrNameLst>
                                          <p:attrName>style.visibility</p:attrName>
                                        </p:attrNameLst>
                                      </p:cBhvr>
                                      <p:to>
                                        <p:strVal val="visible"/>
                                      </p:to>
                                    </p:set>
                                    <p:animEffect transition="in" filter="randombar(horizontal)">
                                      <p:cBhvr>
                                        <p:cTn id="23" dur="500"/>
                                        <p:tgtEl>
                                          <p:spTgt spid="2765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7651"/>
                                        </p:tgtEl>
                                        <p:attrNameLst>
                                          <p:attrName>style.visibility</p:attrName>
                                        </p:attrNameLst>
                                      </p:cBhvr>
                                      <p:to>
                                        <p:strVal val="visible"/>
                                      </p:to>
                                    </p:set>
                                    <p:animEffect transition="in" filter="randombar(horizontal)">
                                      <p:cBhvr>
                                        <p:cTn id="27" dur="500"/>
                                        <p:tgtEl>
                                          <p:spTgt spid="27651"/>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randombar(horizontal)">
                                      <p:cBhvr>
                                        <p:cTn id="35" dur="500"/>
                                        <p:tgtEl>
                                          <p:spTgt spid="2"/>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6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6" name="图片 15"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3" y="622936"/>
            <a:ext cx="9208135" cy="4603115"/>
          </a:xfrm>
          <a:prstGeom prst="rect">
            <a:avLst/>
          </a:prstGeom>
        </p:spPr>
      </p:pic>
      <p:pic>
        <p:nvPicPr>
          <p:cNvPr id="5" name="图片 4" descr="59f5d90a6dde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3417" y="356870"/>
            <a:ext cx="2756535" cy="2756535"/>
          </a:xfrm>
          <a:prstGeom prst="rect">
            <a:avLst/>
          </a:prstGeom>
        </p:spPr>
      </p:pic>
      <p:sp>
        <p:nvSpPr>
          <p:cNvPr id="6" name="文本框 5"/>
          <p:cNvSpPr txBox="1"/>
          <p:nvPr/>
        </p:nvSpPr>
        <p:spPr>
          <a:xfrm>
            <a:off x="4055745" y="734695"/>
            <a:ext cx="1049020" cy="1200329"/>
          </a:xfrm>
          <a:prstGeom prst="rect">
            <a:avLst/>
          </a:prstGeom>
          <a:noFill/>
        </p:spPr>
        <p:txBody>
          <a:bodyPr wrap="square" rtlCol="0">
            <a:spAutoFit/>
          </a:bodyPr>
          <a:lstStyle/>
          <a:p>
            <a:r>
              <a:rPr lang="zh-CN" altLang="zh-CN" sz="7200">
                <a:solidFill>
                  <a:schemeClr val="bg2">
                    <a:lumMod val="25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rPr>
              <a:t>贰</a:t>
            </a:r>
          </a:p>
        </p:txBody>
      </p:sp>
      <p:sp>
        <p:nvSpPr>
          <p:cNvPr id="7" name="文本框 6"/>
          <p:cNvSpPr txBox="1"/>
          <p:nvPr/>
        </p:nvSpPr>
        <p:spPr>
          <a:xfrm>
            <a:off x="2396490" y="2964816"/>
            <a:ext cx="4606290" cy="461665"/>
          </a:xfrm>
          <a:prstGeom prst="rect">
            <a:avLst/>
          </a:prstGeom>
          <a:noFill/>
        </p:spPr>
        <p:txBody>
          <a:bodyPr wrap="square" rtlCol="0" anchor="t">
            <a:spAutoFit/>
          </a:bodyPr>
          <a:lstStyle/>
          <a:p>
            <a:pPr algn="dist">
              <a:spcBef>
                <a:spcPct val="50000"/>
              </a:spcBef>
            </a:pPr>
            <a:r>
              <a:rPr lang="zh-CN" altLang="en-US" sz="24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读懂总书记用典中的人们情怀</a:t>
            </a:r>
          </a:p>
        </p:txBody>
      </p:sp>
      <p:cxnSp>
        <p:nvCxnSpPr>
          <p:cNvPr id="8" name="直接连接符 7"/>
          <p:cNvCxnSpPr/>
          <p:nvPr/>
        </p:nvCxnSpPr>
        <p:spPr>
          <a:xfrm>
            <a:off x="1497967" y="3397250"/>
            <a:ext cx="61474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45715" y="3439796"/>
            <a:ext cx="4069080" cy="246221"/>
          </a:xfrm>
          <a:prstGeom prst="rect">
            <a:avLst/>
          </a:prstGeom>
          <a:noFill/>
        </p:spPr>
        <p:txBody>
          <a:bodyPr wrap="square" rtlCol="0">
            <a:spAutoFit/>
          </a:bodyPr>
          <a:lstStyle/>
          <a:p>
            <a:pPr algn="dist"/>
            <a:r>
              <a:rPr lang="zh-CN" altLang="en-US" sz="1000">
                <a:latin typeface="字魂36号-正文宋楷" panose="02000000000000000000" pitchFamily="2" charset="-122"/>
                <a:ea typeface="字魂36号-正文宋楷" panose="02000000000000000000" pitchFamily="2" charset="-122"/>
              </a:rPr>
              <a:t>Read people's feelings in general secretary's allusion</a:t>
            </a: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453223" y="105226"/>
            <a:ext cx="1981631"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图片 2" descr="猪年(1)(1)"/>
          <p:cNvPicPr>
            <a:picLocks noChangeAspect="1"/>
          </p:cNvPicPr>
          <p:nvPr/>
        </p:nvPicPr>
        <p:blipFill>
          <a:blip r:embed="rId5" cstate="screen">
            <a:extLst>
              <a:ext uri="{28A0092B-C50C-407E-A947-70E740481C1C}">
                <a14:useLocalDpi xmlns:a14="http://schemas.microsoft.com/office/drawing/2010/main"/>
              </a:ext>
            </a:extLst>
          </a:blip>
          <a:srcRect r="-8820"/>
          <a:stretch>
            <a:fillRect/>
          </a:stretch>
        </p:blipFill>
        <p:spPr>
          <a:xfrm>
            <a:off x="1271" y="-7620"/>
            <a:ext cx="1396365" cy="663575"/>
          </a:xfrm>
          <a:prstGeom prst="rect">
            <a:avLst/>
          </a:prstGeom>
        </p:spPr>
      </p:pic>
      <p:sp>
        <p:nvSpPr>
          <p:cNvPr id="7" name="文本框 6"/>
          <p:cNvSpPr txBox="1"/>
          <p:nvPr/>
        </p:nvSpPr>
        <p:spPr>
          <a:xfrm>
            <a:off x="1295400" y="285114"/>
            <a:ext cx="3580765" cy="400110"/>
          </a:xfrm>
          <a:prstGeom prst="rect">
            <a:avLst/>
          </a:prstGeom>
          <a:noFill/>
        </p:spPr>
        <p:txBody>
          <a:bodyPr wrap="square" rtlCol="0" anchor="t">
            <a:spAutoFit/>
          </a:bodyPr>
          <a:lstStyle/>
          <a:p>
            <a:pPr algn="l">
              <a:spcBef>
                <a:spcPct val="50000"/>
              </a:spcBef>
            </a:pPr>
            <a:r>
              <a:rPr lang="zh-CN" altLang="en-US" sz="2000" dirty="0">
                <a:solidFill>
                  <a:schemeClr val="bg2">
                    <a:lumMod val="10000"/>
                  </a:schemeClr>
                </a:solidFill>
                <a:effectLst>
                  <a:outerShdw blurRad="38100" dist="38100" dir="2700000" algn="tl">
                    <a:srgbClr val="000000">
                      <a:alpha val="43137"/>
                    </a:srgbClr>
                  </a:outerShdw>
                </a:effectLst>
                <a:latin typeface="字魂36号-正文宋楷" panose="02000000000000000000" pitchFamily="2" charset="-122"/>
                <a:ea typeface="字魂36号-正文宋楷" panose="02000000000000000000" pitchFamily="2" charset="-122"/>
                <a:sym typeface="+mn-ea"/>
              </a:rPr>
              <a:t>读懂总书记用典中的人们情怀</a:t>
            </a:r>
          </a:p>
        </p:txBody>
      </p:sp>
      <p:pic>
        <p:nvPicPr>
          <p:cNvPr id="12" name="图片 11" descr="图片包含 就坐, 事情&#10;&#10;已生成高可信度的说明"/>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54499" y="1369070"/>
            <a:ext cx="2852945" cy="3801550"/>
          </a:xfrm>
          <a:prstGeom prst="rect">
            <a:avLst/>
          </a:prstGeom>
        </p:spPr>
      </p:pic>
      <p:sp>
        <p:nvSpPr>
          <p:cNvPr id="9" name="文本框 8"/>
          <p:cNvSpPr txBox="1"/>
          <p:nvPr/>
        </p:nvSpPr>
        <p:spPr>
          <a:xfrm>
            <a:off x="2580005" y="2213611"/>
            <a:ext cx="5558790" cy="2031325"/>
          </a:xfrm>
          <a:prstGeom prst="rect">
            <a:avLst/>
          </a:prstGeom>
          <a:noFill/>
        </p:spPr>
        <p:txBody>
          <a:bodyPr wrap="square" rtlCol="0">
            <a:spAutoFit/>
          </a:bodyPr>
          <a:lstStyle/>
          <a:p>
            <a:pPr algn="l">
              <a:lnSpc>
                <a:spcPct val="150000"/>
              </a:lnSpc>
            </a:pPr>
            <a:r>
              <a:rPr lang="en-US" altLang="zh-CN" sz="1200">
                <a:latin typeface="字魂36号-正文宋楷" panose="02000000000000000000" pitchFamily="2" charset="-122"/>
                <a:ea typeface="字魂36号-正文宋楷" panose="02000000000000000000" pitchFamily="2" charset="-122"/>
                <a:cs typeface="华文楷体" panose="02010600040101010101" charset="-122"/>
              </a:rPr>
              <a:t>        </a:t>
            </a:r>
            <a:r>
              <a:rPr lang="zh-CN" altLang="en-US" sz="1200">
                <a:latin typeface="字魂36号-正文宋楷" panose="02000000000000000000" pitchFamily="2" charset="-122"/>
                <a:ea typeface="字魂36号-正文宋楷" panose="02000000000000000000" pitchFamily="2" charset="-122"/>
                <a:cs typeface="华文楷体" panose="02010600040101010101" charset="-122"/>
              </a:rPr>
              <a:t>欢乐着人民的欢乐,忧患着人民的忧患, 这是总书记人民情怀的生动阐述。只有坚持以人民为中心,我们的事业才有取之不尽的力量之源我们的民族才能立于不败之地。人民赋予的执政使命,决定了我们在推进中国特色社会主义伟大事业的进程中, 只有牢记人民的重托、顺应人民的期待,始终坚持把联系群众作为自己的最大优势,把脱离群众作为最大危险,把服务群众作为最大责任,始终保持与人民群众的血肉联系才能使我们党获得取之不尽的动力之源,凝聚完成“两个一百年”奋斗目标、实现中华民族伟大复兴中国梦的磅礴力量。</a:t>
            </a:r>
          </a:p>
        </p:txBody>
      </p:sp>
      <p:pic>
        <p:nvPicPr>
          <p:cNvPr id="16" name="图片 15" descr="图片包含 室内, 就坐&#10;&#10;已生成高可信度的说明"/>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7940000">
            <a:off x="7175501" y="3564255"/>
            <a:ext cx="1791970" cy="1473200"/>
          </a:xfrm>
          <a:prstGeom prst="rect">
            <a:avLst/>
          </a:prstGeom>
        </p:spPr>
      </p:pic>
      <p:grpSp>
        <p:nvGrpSpPr>
          <p:cNvPr id="30" name="组合 29"/>
          <p:cNvGrpSpPr/>
          <p:nvPr/>
        </p:nvGrpSpPr>
        <p:grpSpPr>
          <a:xfrm>
            <a:off x="2598187" y="1619798"/>
            <a:ext cx="2499360" cy="502920"/>
            <a:chOff x="4429760" y="948397"/>
            <a:chExt cx="3332480" cy="670560"/>
          </a:xfrm>
        </p:grpSpPr>
        <p:sp>
          <p:nvSpPr>
            <p:cNvPr id="31" name="矩形 30"/>
            <p:cNvSpPr/>
            <p:nvPr/>
          </p:nvSpPr>
          <p:spPr>
            <a:xfrm>
              <a:off x="4429760" y="948397"/>
              <a:ext cx="670560" cy="670560"/>
            </a:xfrm>
            <a:prstGeom prst="rect">
              <a:avLst/>
            </a:prstGeom>
            <a:ln>
              <a:noFill/>
            </a:ln>
          </p:spPr>
          <p:style>
            <a:lnRef idx="2">
              <a:srgbClr val="3E3C3D">
                <a:shade val="50000"/>
              </a:srgbClr>
            </a:lnRef>
            <a:fillRef idx="1">
              <a:srgbClr val="3E3C3D"/>
            </a:fillRef>
            <a:effectRef idx="0">
              <a:srgbClr val="3E3C3D"/>
            </a:effectRef>
            <a:fontRef idx="minor">
              <a:sysClr val="window" lastClr="FFFFFF"/>
            </a:fontRef>
          </p:style>
          <p:txBody>
            <a:bodyPr rtlCol="0" anchor="ctr"/>
            <a:lstStyle/>
            <a:p>
              <a:pPr algn="ctr"/>
              <a:r>
                <a:rPr lang="zh-CN" altLang="en-US" dirty="0">
                  <a:latin typeface="字魂36号-正文宋楷" panose="02000000000000000000" pitchFamily="2" charset="-122"/>
                  <a:ea typeface="字魂36号-正文宋楷" panose="02000000000000000000" pitchFamily="2" charset="-122"/>
                </a:rPr>
                <a:t>忧患</a:t>
              </a:r>
            </a:p>
          </p:txBody>
        </p:sp>
        <p:sp>
          <p:nvSpPr>
            <p:cNvPr id="32" name="矩形 31"/>
            <p:cNvSpPr/>
            <p:nvPr/>
          </p:nvSpPr>
          <p:spPr>
            <a:xfrm>
              <a:off x="5760720" y="948397"/>
              <a:ext cx="670560" cy="670560"/>
            </a:xfrm>
            <a:prstGeom prst="rect">
              <a:avLst/>
            </a:prstGeom>
            <a:ln>
              <a:noFill/>
            </a:ln>
          </p:spPr>
          <p:style>
            <a:lnRef idx="2">
              <a:srgbClr val="3E3C3D">
                <a:shade val="50000"/>
              </a:srgbClr>
            </a:lnRef>
            <a:fillRef idx="1">
              <a:srgbClr val="3E3C3D"/>
            </a:fillRef>
            <a:effectRef idx="0">
              <a:srgbClr val="3E3C3D"/>
            </a:effectRef>
            <a:fontRef idx="minor">
              <a:sysClr val="window" lastClr="FFFFFF"/>
            </a:fontRef>
          </p:style>
          <p:txBody>
            <a:bodyPr rtlCol="0" anchor="ctr"/>
            <a:lstStyle/>
            <a:p>
              <a:pPr algn="ctr"/>
              <a:r>
                <a:rPr lang="zh-CN" altLang="en-US" dirty="0">
                  <a:latin typeface="字魂36号-正文宋楷" panose="02000000000000000000" pitchFamily="2" charset="-122"/>
                  <a:ea typeface="字魂36号-正文宋楷" panose="02000000000000000000" pitchFamily="2" charset="-122"/>
                </a:rPr>
                <a:t>情怀</a:t>
              </a:r>
            </a:p>
          </p:txBody>
        </p:sp>
        <p:sp>
          <p:nvSpPr>
            <p:cNvPr id="33" name="矩形 32"/>
            <p:cNvSpPr/>
            <p:nvPr/>
          </p:nvSpPr>
          <p:spPr>
            <a:xfrm>
              <a:off x="7091680" y="948397"/>
              <a:ext cx="670560" cy="670560"/>
            </a:xfrm>
            <a:prstGeom prst="rect">
              <a:avLst/>
            </a:prstGeom>
            <a:ln>
              <a:noFill/>
            </a:ln>
          </p:spPr>
          <p:style>
            <a:lnRef idx="2">
              <a:srgbClr val="3E3C3D">
                <a:shade val="50000"/>
              </a:srgbClr>
            </a:lnRef>
            <a:fillRef idx="1">
              <a:srgbClr val="3E3C3D"/>
            </a:fillRef>
            <a:effectRef idx="0">
              <a:srgbClr val="3E3C3D"/>
            </a:effectRef>
            <a:fontRef idx="minor">
              <a:sysClr val="window" lastClr="FFFFFF"/>
            </a:fontRef>
          </p:style>
          <p:txBody>
            <a:bodyPr rtlCol="0" anchor="ctr"/>
            <a:lstStyle/>
            <a:p>
              <a:pPr algn="ctr"/>
              <a:r>
                <a:rPr lang="zh-CN" altLang="en-US" dirty="0">
                  <a:latin typeface="字魂36号-正文宋楷" panose="02000000000000000000" pitchFamily="2" charset="-122"/>
                  <a:ea typeface="字魂36号-正文宋楷" panose="02000000000000000000" pitchFamily="2" charset="-122"/>
                </a:rPr>
                <a:t>民生</a:t>
              </a:r>
            </a:p>
          </p:txBody>
        </p:sp>
      </p:grpSp>
      <p:pic>
        <p:nvPicPr>
          <p:cNvPr id="22" name="PA_图片 4" descr="猪年(1)(1)"/>
          <p:cNvPicPr>
            <a:picLocks noChangeAspect="1"/>
          </p:cNvPicPr>
          <p:nvPr>
            <p:custDataLst>
              <p:tags r:id="rId1"/>
            </p:custDataLst>
          </p:nvPr>
        </p:nvPicPr>
        <p:blipFill>
          <a:blip r:embed="rId8" cstate="screen">
            <a:extLst>
              <a:ext uri="{BEBA8EAE-BF5A-486C-A8C5-ECC9F3942E4B}">
                <a14:imgProps xmlns:a14="http://schemas.microsoft.com/office/drawing/2010/main">
                  <a14:imgLayer r:embed="rId9">
                    <a14:imgEffect>
                      <a14:brightnessContrast bright="-15000" contrast="10000"/>
                    </a14:imgEffect>
                  </a14:imgLayer>
                </a14:imgProps>
              </a:ext>
              <a:ext uri="{28A0092B-C50C-407E-A947-70E740481C1C}">
                <a14:useLocalDpi xmlns:a14="http://schemas.microsoft.com/office/drawing/2010/main"/>
              </a:ext>
            </a:extLst>
          </a:blip>
          <a:stretch>
            <a:fillRect/>
          </a:stretch>
        </p:blipFill>
        <p:spPr>
          <a:xfrm flipH="1">
            <a:off x="6603365" y="-7487"/>
            <a:ext cx="2546350" cy="193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4="http://schemas.microsoft.com/office/drawing/2010/main">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randombar(horizontal)">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民情"/>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6717</Words>
  <Application>Microsoft Office PowerPoint</Application>
  <PresentationFormat>全屏显示(16:9)</PresentationFormat>
  <Paragraphs>189</Paragraphs>
  <Slides>34</Slides>
  <Notes>32</Notes>
  <HiddenSlides>0</HiddenSlides>
  <MMClips>0</MMClips>
  <ScaleCrop>false</ScaleCrop>
  <HeadingPairs>
    <vt:vector size="4" baseType="variant">
      <vt:variant>
        <vt:lpstr>主题</vt:lpstr>
      </vt:variant>
      <vt:variant>
        <vt:i4>2</vt:i4>
      </vt:variant>
      <vt:variant>
        <vt:lpstr>幻灯片标题</vt:lpstr>
      </vt:variant>
      <vt:variant>
        <vt:i4>34</vt:i4>
      </vt:variant>
    </vt:vector>
  </HeadingPairs>
  <TitlesOfParts>
    <vt:vector size="36"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平语近人</dc:title>
  <dc:creator>第一PPT</dc:creator>
  <cp:keywords>www.1ppt.com</cp:keywords>
  <dc:description>www.1ppt.com</dc:description>
  <cp:lastModifiedBy>Windows User</cp:lastModifiedBy>
  <cp:revision>39</cp:revision>
  <dcterms:created xsi:type="dcterms:W3CDTF">2018-11-16T00:27:00Z</dcterms:created>
  <dcterms:modified xsi:type="dcterms:W3CDTF">2021-03-08T01:46:31Z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y fmtid="{D5CDD505-2E9C-101B-9397-08002B2CF9AE}" pid="3" name="KSORubyTemplateID">
    <vt:lpwstr>13</vt:lpwstr>
  </property>
</Properties>
</file>